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3" r:id="rId6"/>
    <p:sldId id="261" r:id="rId7"/>
    <p:sldId id="260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EB1AE-0778-4817-AB6B-C761B4EB7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7AFAAA-5572-44A8-9863-33A87072B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CA033-A6D6-45BD-AFDF-9566CF6F3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44E1-8C0A-49B1-A6F2-B8A46E883F6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760CF-56E6-41D0-9003-D147CB644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0F2BA-F9C9-4744-9344-68F44135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EBA4-2799-4E4F-9F6C-42C3AD66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4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9BFD8-F7AB-4AAD-8D3B-BB78151D4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993919-8951-4762-A635-B064B0BFD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23342-59FB-4C4E-A1BE-AF15149AB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44E1-8C0A-49B1-A6F2-B8A46E883F6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99F25-C02C-4254-B889-09EB41A36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C5DBA-0954-4CEE-AEE9-A4B493595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EBA4-2799-4E4F-9F6C-42C3AD66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3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699C20-87C6-40DB-881D-5FDF6EB2B6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BA8BA8-5CDF-4C84-9A98-671BAF316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955F3-6316-43C1-82E3-C984044F3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44E1-8C0A-49B1-A6F2-B8A46E883F6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A8A05-7222-492F-8BC1-C826A88BF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D48E4-F24B-411B-83E1-C2CA9F0E1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EBA4-2799-4E4F-9F6C-42C3AD66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9A785-182C-4E7C-BFEA-52767590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D36C5-06D4-48B8-AD32-768384EE0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17849-88E2-478B-9680-F2C4C299C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44E1-8C0A-49B1-A6F2-B8A46E883F6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F2020-22C7-4E69-8BFC-94101C0BC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1C77C-8C7D-490D-9A61-0FFB39C07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EBA4-2799-4E4F-9F6C-42C3AD66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5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488CF-7FDD-455F-ABE2-1F8A10799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6A602-CEF2-4903-B44F-084E173F0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9D274-B010-4FA4-B44B-783E4B72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44E1-8C0A-49B1-A6F2-B8A46E883F6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9C351-1D1E-4B9B-84CA-12066EC83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9098B-87F8-4890-8089-5E6EAE81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EBA4-2799-4E4F-9F6C-42C3AD66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0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2D101-DA1B-49B0-A665-8E0DFD2C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DE0B2-9BF7-49C4-8CCF-67899804F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BB364-EF4A-402C-8258-AA5FB54B7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9FB09-171B-4AF4-A0AC-F90A5E00C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44E1-8C0A-49B1-A6F2-B8A46E883F6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3C23C-9D38-4872-B64E-10ACCE8BC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F7623E-EF57-4227-9D9C-8DD05CC0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EBA4-2799-4E4F-9F6C-42C3AD66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5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BA48F-B8E6-4657-8FD2-418023026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CA74A-830B-42B4-944A-CC18FA9DD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F531BA-7484-4586-B277-8FDA7084A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13118D-F226-49A4-8E96-F7A2D81755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36853B-8E95-4C18-8A65-BB068DA06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219DF3-2665-4DB5-A501-8C55DC1E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44E1-8C0A-49B1-A6F2-B8A46E883F6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69DB3A-A63B-4437-8FE9-79F845C8E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3A918E-AFCD-43E5-AF10-E706CA4D5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EBA4-2799-4E4F-9F6C-42C3AD66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942BB-19F5-4E20-8976-A3BAC1E15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C138E9-7196-4EAB-AAB1-18703BEC0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44E1-8C0A-49B1-A6F2-B8A46E883F6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9079A-45B1-40A2-A77D-5CA140503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9AFED3-77ED-4F21-84A3-FF5651DB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EBA4-2799-4E4F-9F6C-42C3AD66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5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C34694-B9FA-4773-B383-C50660372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44E1-8C0A-49B1-A6F2-B8A46E883F6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7EF107-5213-4127-9506-AE9BC8F46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6E0B0-EFE5-4DE8-8D85-640E34721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EBA4-2799-4E4F-9F6C-42C3AD66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5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D94AE-BA55-4103-A7D9-C65326113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C0C16-9787-4000-8557-D3DB1204D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1580FD-CEE7-45E8-813B-5AB9B84A7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13D51-EAED-490B-A29C-B3D8A5EB0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44E1-8C0A-49B1-A6F2-B8A46E883F6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9ABD8-F76A-4A47-9353-2E99A388B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846C9-677B-4825-B769-EFE34FD6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EBA4-2799-4E4F-9F6C-42C3AD66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9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71E65-EB7B-4385-B68B-E93126CE7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7427F-62E8-4684-88D1-C85456C223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3B842-F84E-42AC-BD8E-225502E6A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0921B-9881-4858-A7B9-F34EFE946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44E1-8C0A-49B1-A6F2-B8A46E883F6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7101D-3C87-42ED-90DF-E6ECCFE4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AD847-FD01-4FEF-B864-4FE5CCEA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EBA4-2799-4E4F-9F6C-42C3AD66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3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D4C577-9A94-4717-BD4E-44290B62D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1CAAA-ED40-48F4-AAC5-EB3D30F24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EB9F0-A484-4802-A51F-C06D5D12F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344E1-8C0A-49B1-A6F2-B8A46E883F6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F1235-60A1-4E72-97E4-0CB4701EE5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2B197-8DB0-422B-92E3-00EEA9820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6EBA4-2799-4E4F-9F6C-42C3AD66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7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044D3A-E791-4221-921F-CEBA11F823DC}"/>
              </a:ext>
            </a:extLst>
          </p:cNvPr>
          <p:cNvSpPr txBox="1"/>
          <p:nvPr/>
        </p:nvSpPr>
        <p:spPr>
          <a:xfrm>
            <a:off x="415159" y="471708"/>
            <a:ext cx="1136168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Dante" panose="02020502050200020203" pitchFamily="18" charset="0"/>
              </a:rPr>
              <a:t>ACTIVITY 1-2 STUDENT HANDOUT: YOU’RE AN EYEWITNESS!</a:t>
            </a:r>
            <a:endParaRPr lang="en-US" sz="3200" dirty="0">
              <a:latin typeface="Dante" panose="02020502050200020203" pitchFamily="18" charset="0"/>
            </a:endParaRPr>
          </a:p>
          <a:p>
            <a:r>
              <a:rPr lang="en-US" sz="3200" dirty="0">
                <a:latin typeface="Dante" panose="02020502050200020203" pitchFamily="18" charset="0"/>
              </a:rPr>
              <a:t> </a:t>
            </a:r>
          </a:p>
          <a:p>
            <a:r>
              <a:rPr lang="en-US" sz="3200" b="1" dirty="0">
                <a:latin typeface="Dante" panose="02020502050200020203" pitchFamily="18" charset="0"/>
              </a:rPr>
              <a:t>Directions: </a:t>
            </a:r>
            <a:r>
              <a:rPr lang="en-US" sz="3200" dirty="0">
                <a:latin typeface="Dante" panose="02020502050200020203" pitchFamily="18" charset="0"/>
              </a:rPr>
              <a:t>You will be given 3 minutes to study the following picture. </a:t>
            </a:r>
            <a:r>
              <a:rPr lang="en-US" sz="3200" cap="all" dirty="0">
                <a:latin typeface="Dante" panose="02020502050200020203" pitchFamily="18" charset="0"/>
              </a:rPr>
              <a:t>t</a:t>
            </a:r>
            <a:r>
              <a:rPr lang="en-US" sz="3200" dirty="0">
                <a:latin typeface="Dante" panose="02020502050200020203" pitchFamily="18" charset="0"/>
              </a:rPr>
              <a:t>est your powers of observation by answering the questions on the pages afterwards.</a:t>
            </a:r>
          </a:p>
          <a:p>
            <a:endParaRPr lang="en-US" sz="3200" dirty="0">
              <a:latin typeface="Dante" panose="02020502050200020203" pitchFamily="18" charset="0"/>
            </a:endParaRPr>
          </a:p>
          <a:p>
            <a:r>
              <a:rPr lang="en-US" sz="3200" dirty="0">
                <a:latin typeface="Dante" panose="02020502050200020203" pitchFamily="18" charset="0"/>
              </a:rPr>
              <a:t>Write the questions that follow. Leave space for your answers.</a:t>
            </a:r>
          </a:p>
          <a:p>
            <a:endParaRPr lang="en-US" sz="3200" dirty="0">
              <a:latin typeface="Dante" panose="02020502050200020203" pitchFamily="18" charset="0"/>
            </a:endParaRPr>
          </a:p>
          <a:p>
            <a:r>
              <a:rPr lang="en-US" sz="3200" dirty="0">
                <a:latin typeface="Dante" panose="02020502050200020203" pitchFamily="18" charset="0"/>
              </a:rPr>
              <a:t>Are you ready?</a:t>
            </a:r>
          </a:p>
          <a:p>
            <a:r>
              <a:rPr lang="en-US" sz="3200" dirty="0">
                <a:latin typeface="Dante" panose="02020502050200020203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1213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8E0C2E-2D67-4789-AB5F-DDD2905DC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497" y="-33050"/>
            <a:ext cx="5864772" cy="69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83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0000"/>
    </mc:Choice>
    <mc:Fallback xmlns="">
      <p:transition spd="slow" advClick="0" advTm="18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46D54D-2B90-4932-8BEC-D8AA55E6DAA6}"/>
              </a:ext>
            </a:extLst>
          </p:cNvPr>
          <p:cNvSpPr txBox="1"/>
          <p:nvPr/>
        </p:nvSpPr>
        <p:spPr>
          <a:xfrm>
            <a:off x="294289" y="258901"/>
            <a:ext cx="11603421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Dante" panose="02020502050200020203" pitchFamily="18" charset="0"/>
              </a:rPr>
              <a:t>Questions: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3200" dirty="0">
                <a:latin typeface="Dante" panose="02020502050200020203" pitchFamily="18" charset="0"/>
              </a:rPr>
              <a:t>What time was it by the bank’s clock? ______________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3200" dirty="0">
                <a:latin typeface="Dante" panose="02020502050200020203" pitchFamily="18" charset="0"/>
              </a:rPr>
              <a:t>How many bags of money were visible? ________________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3200" dirty="0">
                <a:latin typeface="Dante" panose="02020502050200020203" pitchFamily="18" charset="0"/>
              </a:rPr>
              <a:t>What was the name of the outdoor café? ___________________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3200" dirty="0">
                <a:latin typeface="Dante" panose="02020502050200020203" pitchFamily="18" charset="0"/>
              </a:rPr>
              <a:t>On what street was the entrance to the restaurant? ______________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3200" dirty="0">
                <a:latin typeface="Dante" panose="02020502050200020203" pitchFamily="18" charset="0"/>
              </a:rPr>
              <a:t>How many thieves were staging the holdup? ______________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3200" dirty="0">
                <a:latin typeface="Dante" panose="02020502050200020203" pitchFamily="18" charset="0"/>
              </a:rPr>
              <a:t>Were they armed? _____________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3200" dirty="0">
                <a:latin typeface="Dante" panose="02020502050200020203" pitchFamily="18" charset="0"/>
              </a:rPr>
              <a:t>How many bags of money were they carrying? _______________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3200" dirty="0">
                <a:latin typeface="Dante" panose="02020502050200020203" pitchFamily="18" charset="0"/>
              </a:rPr>
              <a:t>Was the thief in the street wearing a hat? _________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latin typeface="Dante" panose="02020502050200020203" pitchFamily="18" charset="0"/>
              </a:rPr>
              <a:t>How many people, besides thieves, were at the robbery? ______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kern="0" dirty="0">
                <a:latin typeface="Dante" panose="02020502050200020203" pitchFamily="18" charset="0"/>
              </a:rPr>
              <a:t>What were the initials of the man carrying the briefcase? ________</a:t>
            </a:r>
          </a:p>
          <a:p>
            <a:pPr marL="342900" lvl="0" indent="-342900">
              <a:buFont typeface="+mj-lt"/>
              <a:buAutoNum type="arabicPeriod"/>
            </a:pPr>
            <a:endParaRPr lang="en-US" sz="3200" dirty="0">
              <a:latin typeface="Dante" panose="020205020502000202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48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D9050A-2A5B-4FC6-AC59-109CE600D095}"/>
              </a:ext>
            </a:extLst>
          </p:cNvPr>
          <p:cNvSpPr txBox="1"/>
          <p:nvPr/>
        </p:nvSpPr>
        <p:spPr>
          <a:xfrm>
            <a:off x="362607" y="883063"/>
            <a:ext cx="1212893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kern="0" dirty="0">
                <a:latin typeface="Dante" panose="02020502050200020203" pitchFamily="18" charset="0"/>
              </a:rPr>
              <a:t>11.</a:t>
            </a:r>
            <a:r>
              <a:rPr lang="en-US" sz="3400" kern="0" dirty="0">
                <a:latin typeface="Dante" panose="02020502050200020203" pitchFamily="18" charset="0"/>
              </a:rPr>
              <a:t>What danger was he in? ________________________</a:t>
            </a:r>
          </a:p>
          <a:p>
            <a:pPr lvl="0"/>
            <a:r>
              <a:rPr lang="en-US" sz="3400" kern="0" dirty="0">
                <a:latin typeface="Dante" panose="02020502050200020203" pitchFamily="18" charset="0"/>
              </a:rPr>
              <a:t>12. Gender of onlooker from the second floor. __________________</a:t>
            </a:r>
          </a:p>
          <a:p>
            <a:pPr lvl="0"/>
            <a:r>
              <a:rPr lang="en-US" sz="3400" kern="0" dirty="0">
                <a:latin typeface="Dante" panose="02020502050200020203" pitchFamily="18" charset="0"/>
              </a:rPr>
              <a:t>13. What store is next to the café? _________________________</a:t>
            </a:r>
          </a:p>
          <a:p>
            <a:pPr lvl="0"/>
            <a:r>
              <a:rPr lang="en-US" sz="3400" kern="0" dirty="0">
                <a:latin typeface="Dante" panose="02020502050200020203" pitchFamily="18" charset="0"/>
              </a:rPr>
              <a:t>14. What was the shoplifter stealing? ________________________</a:t>
            </a:r>
          </a:p>
          <a:p>
            <a:pPr lvl="0"/>
            <a:r>
              <a:rPr lang="en-US" sz="3400" kern="0" dirty="0">
                <a:latin typeface="Dante" panose="02020502050200020203" pitchFamily="18" charset="0"/>
              </a:rPr>
              <a:t>15. The car has what color of stripes? _______________________</a:t>
            </a:r>
          </a:p>
          <a:p>
            <a:pPr lvl="0"/>
            <a:r>
              <a:rPr lang="en-US" sz="3400" kern="0" dirty="0">
                <a:latin typeface="Dante" panose="02020502050200020203" pitchFamily="18" charset="0"/>
              </a:rPr>
              <a:t>16. How do you know the car was illegally parked? _____________</a:t>
            </a:r>
          </a:p>
          <a:p>
            <a:pPr lvl="0"/>
            <a:r>
              <a:rPr lang="en-US" sz="3400" kern="0" dirty="0">
                <a:latin typeface="Dante" panose="02020502050200020203" pitchFamily="18" charset="0"/>
              </a:rPr>
              <a:t>17. Which part of the car was being vandalized? ________________</a:t>
            </a:r>
          </a:p>
          <a:p>
            <a:pPr lvl="0"/>
            <a:r>
              <a:rPr lang="en-US" sz="3400" kern="0" dirty="0">
                <a:latin typeface="Dante" panose="02020502050200020203" pitchFamily="18" charset="0"/>
              </a:rPr>
              <a:t>18. What kind of hat is the vandal wearing? ________</a:t>
            </a:r>
          </a:p>
          <a:p>
            <a:pPr lvl="0"/>
            <a:r>
              <a:rPr lang="en-US" sz="3400" kern="0" dirty="0">
                <a:latin typeface="Dante" panose="02020502050200020203" pitchFamily="18" charset="0"/>
              </a:rPr>
              <a:t>19. What crime was in progress against the female diner? ________</a:t>
            </a:r>
          </a:p>
          <a:p>
            <a:pPr lvl="0"/>
            <a:r>
              <a:rPr lang="en-US" sz="3400" kern="0" dirty="0">
                <a:latin typeface="Dante" panose="02020502050200020203" pitchFamily="18" charset="0"/>
              </a:rPr>
              <a:t>20. The waiter is going to serve what drink? ___________</a:t>
            </a:r>
          </a:p>
        </p:txBody>
      </p:sp>
    </p:spTree>
    <p:extLst>
      <p:ext uri="{BB962C8B-B14F-4D97-AF65-F5344CB8AC3E}">
        <p14:creationId xmlns:p14="http://schemas.microsoft.com/office/powerpoint/2010/main" val="388582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7021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EA128F-ABFE-452C-85CE-6B5F0801B634}"/>
              </a:ext>
            </a:extLst>
          </p:cNvPr>
          <p:cNvSpPr txBox="1"/>
          <p:nvPr/>
        </p:nvSpPr>
        <p:spPr>
          <a:xfrm>
            <a:off x="294289" y="630622"/>
            <a:ext cx="1160342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3200" dirty="0">
                <a:latin typeface="Dante" panose="02020502050200020203" pitchFamily="18" charset="0"/>
              </a:rPr>
              <a:t>What time was it by the bank’s clock? </a:t>
            </a:r>
            <a:r>
              <a:rPr lang="en-US" sz="3200" b="1" u="sng" dirty="0">
                <a:latin typeface="Dante" panose="02020502050200020203" pitchFamily="18" charset="0"/>
              </a:rPr>
              <a:t>5:45 p.m</a:t>
            </a:r>
            <a:r>
              <a:rPr lang="en-US" sz="3200" b="1" dirty="0">
                <a:latin typeface="Dante" panose="02020502050200020203" pitchFamily="18" charset="0"/>
              </a:rPr>
              <a:t>.</a:t>
            </a:r>
            <a:endParaRPr lang="en-US" sz="3200" dirty="0">
              <a:latin typeface="Dante" panose="02020502050200020203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3200" dirty="0">
                <a:latin typeface="Dante" panose="02020502050200020203" pitchFamily="18" charset="0"/>
              </a:rPr>
              <a:t>How many bags of money were visible?</a:t>
            </a:r>
            <a:r>
              <a:rPr lang="en-US" sz="3200" b="1" dirty="0">
                <a:latin typeface="Dante" panose="02020502050200020203" pitchFamily="18" charset="0"/>
              </a:rPr>
              <a:t> </a:t>
            </a:r>
            <a:r>
              <a:rPr lang="en-US" sz="3200" b="1" u="sng" dirty="0">
                <a:latin typeface="Dante" panose="02020502050200020203" pitchFamily="18" charset="0"/>
              </a:rPr>
              <a:t>Three</a:t>
            </a:r>
            <a:endParaRPr lang="en-US" sz="3200" u="sng" dirty="0">
              <a:latin typeface="Dante" panose="02020502050200020203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3200" dirty="0">
                <a:latin typeface="Dante" panose="02020502050200020203" pitchFamily="18" charset="0"/>
              </a:rPr>
              <a:t>What was the name of the outdoor café? </a:t>
            </a:r>
            <a:r>
              <a:rPr lang="en-US" sz="3200" b="1" u="sng" dirty="0">
                <a:latin typeface="Dante" panose="02020502050200020203" pitchFamily="18" charset="0"/>
              </a:rPr>
              <a:t>Jane’s</a:t>
            </a:r>
            <a:endParaRPr lang="en-US" sz="3200" u="sng" dirty="0">
              <a:latin typeface="Dante" panose="02020502050200020203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3200" dirty="0">
                <a:latin typeface="Dante" panose="02020502050200020203" pitchFamily="18" charset="0"/>
              </a:rPr>
              <a:t>On what street was the entrance to the restaurant? </a:t>
            </a:r>
            <a:r>
              <a:rPr lang="en-US" sz="3200" b="1" u="sng" dirty="0">
                <a:latin typeface="Dante" panose="02020502050200020203" pitchFamily="18" charset="0"/>
              </a:rPr>
              <a:t>Bates Avenue and Myrtle Street</a:t>
            </a:r>
            <a:endParaRPr lang="en-US" sz="3200" u="sng" dirty="0">
              <a:latin typeface="Dante" panose="02020502050200020203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3200" dirty="0">
                <a:latin typeface="Dante" panose="02020502050200020203" pitchFamily="18" charset="0"/>
              </a:rPr>
              <a:t>How many thieves are staging the holdup? </a:t>
            </a:r>
            <a:r>
              <a:rPr lang="en-US" sz="3200" b="1" u="sng" dirty="0">
                <a:latin typeface="Dante" panose="02020502050200020203" pitchFamily="18" charset="0"/>
              </a:rPr>
              <a:t>Two</a:t>
            </a:r>
            <a:endParaRPr lang="en-US" sz="3200" u="sng" dirty="0">
              <a:latin typeface="Dante" panose="02020502050200020203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3200" dirty="0">
                <a:latin typeface="Dante" panose="02020502050200020203" pitchFamily="18" charset="0"/>
              </a:rPr>
              <a:t>Were they armed? </a:t>
            </a:r>
            <a:r>
              <a:rPr lang="en-US" sz="3200" b="1" u="sng" dirty="0">
                <a:latin typeface="Dante" panose="02020502050200020203" pitchFamily="18" charset="0"/>
              </a:rPr>
              <a:t>Yes</a:t>
            </a:r>
            <a:endParaRPr lang="en-US" sz="3200" u="sng" dirty="0">
              <a:latin typeface="Dante" panose="02020502050200020203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3200" dirty="0">
                <a:latin typeface="Dante" panose="02020502050200020203" pitchFamily="18" charset="0"/>
              </a:rPr>
              <a:t>How many bags of money were they carrying? </a:t>
            </a:r>
            <a:r>
              <a:rPr lang="en-US" sz="3200" b="1" u="sng" dirty="0">
                <a:latin typeface="Dante" panose="02020502050200020203" pitchFamily="18" charset="0"/>
              </a:rPr>
              <a:t>Three</a:t>
            </a:r>
            <a:endParaRPr lang="en-US" sz="3200" u="sng" dirty="0">
              <a:latin typeface="Dante" panose="02020502050200020203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3200" dirty="0">
                <a:latin typeface="Dante" panose="02020502050200020203" pitchFamily="18" charset="0"/>
              </a:rPr>
              <a:t>Was the thief in the street wearing a hat? </a:t>
            </a:r>
            <a:r>
              <a:rPr lang="en-US" sz="3200" b="1" u="sng" dirty="0">
                <a:latin typeface="Dante" panose="02020502050200020203" pitchFamily="18" charset="0"/>
              </a:rPr>
              <a:t>No</a:t>
            </a:r>
            <a:endParaRPr lang="en-US" sz="3200" u="sng" dirty="0">
              <a:latin typeface="Dante" panose="02020502050200020203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3200" dirty="0">
                <a:latin typeface="Dante" panose="02020502050200020203" pitchFamily="18" charset="0"/>
              </a:rPr>
              <a:t>How many people, besides the holdup men, were at the robbery? </a:t>
            </a:r>
            <a:r>
              <a:rPr lang="en-US" sz="3200" b="1" u="sng" dirty="0">
                <a:latin typeface="Dante" panose="02020502050200020203" pitchFamily="18" charset="0"/>
              </a:rPr>
              <a:t>Eight</a:t>
            </a:r>
            <a:endParaRPr lang="en-US" sz="3200" u="sng" dirty="0">
              <a:latin typeface="Dante" panose="02020502050200020203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3200" dirty="0">
                <a:latin typeface="Dante" panose="02020502050200020203" pitchFamily="18" charset="0"/>
              </a:rPr>
              <a:t>What were the initials of the man </a:t>
            </a:r>
            <a:r>
              <a:rPr lang="en-US" sz="3200" kern="0" dirty="0">
                <a:latin typeface="Dante" panose="02020502050200020203" pitchFamily="18" charset="0"/>
              </a:rPr>
              <a:t>carrying the briefcase</a:t>
            </a:r>
            <a:r>
              <a:rPr lang="en-US" sz="3200" dirty="0">
                <a:latin typeface="Dante" panose="02020502050200020203" pitchFamily="18" charset="0"/>
              </a:rPr>
              <a:t>? </a:t>
            </a:r>
            <a:r>
              <a:rPr lang="en-US" sz="3200" b="1" u="sng" dirty="0">
                <a:latin typeface="Dante" panose="02020502050200020203" pitchFamily="18" charset="0"/>
              </a:rPr>
              <a:t>VL</a:t>
            </a:r>
            <a:endParaRPr lang="en-US" sz="3200" u="sng" dirty="0">
              <a:latin typeface="Dante" panose="02020502050200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33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305EC9-67BB-4D59-9664-8D4D0C610076}"/>
              </a:ext>
            </a:extLst>
          </p:cNvPr>
          <p:cNvSpPr txBox="1"/>
          <p:nvPr/>
        </p:nvSpPr>
        <p:spPr>
          <a:xfrm>
            <a:off x="168166" y="86916"/>
            <a:ext cx="11855668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11"/>
            </a:pPr>
            <a:r>
              <a:rPr lang="en-US" sz="3200" dirty="0">
                <a:latin typeface="Dante" panose="02020502050200020203" pitchFamily="18" charset="0"/>
              </a:rPr>
              <a:t>What immediate danger was he in? </a:t>
            </a:r>
            <a:r>
              <a:rPr lang="en-US" sz="3200" b="1" u="sng" dirty="0">
                <a:latin typeface="Dante" panose="02020502050200020203" pitchFamily="18" charset="0"/>
              </a:rPr>
              <a:t>Flowerpot falling on his head</a:t>
            </a:r>
            <a:endParaRPr lang="en-US" sz="3200" u="sng" dirty="0">
              <a:latin typeface="Dante" panose="02020502050200020203" pitchFamily="18" charset="0"/>
            </a:endParaRPr>
          </a:p>
          <a:p>
            <a:pPr marL="342900" lvl="0" indent="-342900">
              <a:buFont typeface="+mj-lt"/>
              <a:buAutoNum type="arabicPeriod" startAt="11"/>
            </a:pPr>
            <a:r>
              <a:rPr lang="en-US" sz="3200" dirty="0">
                <a:latin typeface="Dante" panose="02020502050200020203" pitchFamily="18" charset="0"/>
              </a:rPr>
              <a:t>Was the onlooker from the second floor a man or a woman? </a:t>
            </a:r>
            <a:r>
              <a:rPr lang="en-US" sz="3200" b="1" u="sng" dirty="0">
                <a:latin typeface="Dante" panose="02020502050200020203" pitchFamily="18" charset="0"/>
              </a:rPr>
              <a:t>Woman</a:t>
            </a:r>
            <a:endParaRPr lang="en-US" sz="3200" u="sng" dirty="0">
              <a:latin typeface="Dante" panose="02020502050200020203" pitchFamily="18" charset="0"/>
            </a:endParaRPr>
          </a:p>
          <a:p>
            <a:pPr marL="342900" lvl="0" indent="-342900">
              <a:buFont typeface="+mj-lt"/>
              <a:buAutoNum type="arabicPeriod" startAt="11"/>
            </a:pPr>
            <a:r>
              <a:rPr lang="en-US" sz="3200" dirty="0">
                <a:latin typeface="Dante" panose="02020502050200020203" pitchFamily="18" charset="0"/>
              </a:rPr>
              <a:t>Which store was next to the café? </a:t>
            </a:r>
            <a:r>
              <a:rPr lang="en-US" sz="3200" b="1" u="sng" dirty="0" err="1">
                <a:latin typeface="Dante" panose="02020502050200020203" pitchFamily="18" charset="0"/>
              </a:rPr>
              <a:t>Crawfordton</a:t>
            </a:r>
            <a:r>
              <a:rPr lang="en-US" sz="3200" b="1" u="sng" dirty="0">
                <a:latin typeface="Dante" panose="02020502050200020203" pitchFamily="18" charset="0"/>
              </a:rPr>
              <a:t> Produce</a:t>
            </a:r>
            <a:endParaRPr lang="en-US" sz="3200" u="sng" dirty="0">
              <a:latin typeface="Dante" panose="02020502050200020203" pitchFamily="18" charset="0"/>
            </a:endParaRPr>
          </a:p>
          <a:p>
            <a:pPr marL="342900" lvl="0" indent="-342900">
              <a:buFont typeface="+mj-lt"/>
              <a:buAutoNum type="arabicPeriod" startAt="11"/>
            </a:pPr>
            <a:r>
              <a:rPr lang="en-US" sz="3200" dirty="0">
                <a:latin typeface="Dante" panose="02020502050200020203" pitchFamily="18" charset="0"/>
              </a:rPr>
              <a:t>What was the shoplifter stealing? </a:t>
            </a:r>
            <a:r>
              <a:rPr lang="en-US" sz="3200" b="1" u="sng" dirty="0">
                <a:latin typeface="Dante" panose="02020502050200020203" pitchFamily="18" charset="0"/>
              </a:rPr>
              <a:t>Grapes</a:t>
            </a:r>
            <a:endParaRPr lang="en-US" sz="3200" u="sng" dirty="0">
              <a:latin typeface="Dante" panose="02020502050200020203" pitchFamily="18" charset="0"/>
            </a:endParaRPr>
          </a:p>
          <a:p>
            <a:pPr marL="342900" lvl="0" indent="-342900">
              <a:buFont typeface="+mj-lt"/>
              <a:buAutoNum type="arabicPeriod" startAt="11"/>
            </a:pPr>
            <a:r>
              <a:rPr lang="en-US" sz="3200" dirty="0">
                <a:latin typeface="Dante" panose="02020502050200020203" pitchFamily="18" charset="0"/>
              </a:rPr>
              <a:t>What was the license number of the car parked in front of the store? </a:t>
            </a:r>
            <a:r>
              <a:rPr lang="en-US" sz="3200" b="1" u="sng" dirty="0">
                <a:latin typeface="Dante" panose="02020502050200020203" pitchFamily="18" charset="0"/>
              </a:rPr>
              <a:t>F472</a:t>
            </a:r>
            <a:endParaRPr lang="en-US" sz="3200" u="sng" dirty="0">
              <a:latin typeface="Dante" panose="02020502050200020203" pitchFamily="18" charset="0"/>
            </a:endParaRPr>
          </a:p>
          <a:p>
            <a:pPr marL="342900" lvl="0" indent="-342900">
              <a:buFont typeface="+mj-lt"/>
              <a:buAutoNum type="arabicPeriod" startAt="11"/>
            </a:pPr>
            <a:r>
              <a:rPr lang="en-US" sz="3200" dirty="0">
                <a:latin typeface="Dante" panose="02020502050200020203" pitchFamily="18" charset="0"/>
              </a:rPr>
              <a:t>How do you know the car was illegally parked? </a:t>
            </a:r>
            <a:r>
              <a:rPr lang="en-US" sz="3200" b="1" u="sng" dirty="0">
                <a:latin typeface="Dante" panose="02020502050200020203" pitchFamily="18" charset="0"/>
              </a:rPr>
              <a:t>Parked next to a fire hydrant.</a:t>
            </a:r>
            <a:endParaRPr lang="en-US" sz="3200" u="sng" dirty="0">
              <a:latin typeface="Dante" panose="02020502050200020203" pitchFamily="18" charset="0"/>
            </a:endParaRPr>
          </a:p>
          <a:p>
            <a:pPr marL="342900" lvl="0" indent="-342900">
              <a:buFont typeface="+mj-lt"/>
              <a:buAutoNum type="arabicPeriod" startAt="11"/>
            </a:pPr>
            <a:r>
              <a:rPr lang="en-US" sz="3200" dirty="0">
                <a:latin typeface="Dante" panose="02020502050200020203" pitchFamily="18" charset="0"/>
              </a:rPr>
              <a:t>Which part of the car was being vandalized? </a:t>
            </a:r>
            <a:r>
              <a:rPr lang="en-US" sz="3200" b="1" u="sng" dirty="0">
                <a:latin typeface="Dante" panose="02020502050200020203" pitchFamily="18" charset="0"/>
              </a:rPr>
              <a:t>Stealing Hubcap</a:t>
            </a:r>
            <a:endParaRPr lang="en-US" sz="3200" u="sng" dirty="0">
              <a:latin typeface="Dante" panose="02020502050200020203" pitchFamily="18" charset="0"/>
            </a:endParaRPr>
          </a:p>
          <a:p>
            <a:pPr marL="342900" lvl="0" indent="-342900">
              <a:buFont typeface="+mj-lt"/>
              <a:buAutoNum type="arabicPeriod" startAt="11"/>
            </a:pPr>
            <a:r>
              <a:rPr lang="en-US" sz="3200" dirty="0">
                <a:latin typeface="Dante" panose="02020502050200020203" pitchFamily="18" charset="0"/>
              </a:rPr>
              <a:t>What type of hat is the person wearing who is vandalizing the car? </a:t>
            </a:r>
            <a:r>
              <a:rPr lang="en-US" sz="3200" b="1" u="sng" dirty="0">
                <a:latin typeface="Dante" panose="02020502050200020203" pitchFamily="18" charset="0"/>
              </a:rPr>
              <a:t>Baseball cap</a:t>
            </a:r>
            <a:endParaRPr lang="en-US" sz="3200" u="sng" dirty="0">
              <a:latin typeface="Dante" panose="02020502050200020203" pitchFamily="18" charset="0"/>
            </a:endParaRPr>
          </a:p>
          <a:p>
            <a:pPr marL="342900" lvl="0" indent="-342900">
              <a:buFont typeface="+mj-lt"/>
              <a:buAutoNum type="arabicPeriod" startAt="11"/>
            </a:pPr>
            <a:r>
              <a:rPr lang="en-US" sz="3200" dirty="0">
                <a:latin typeface="Dante" panose="02020502050200020203" pitchFamily="18" charset="0"/>
              </a:rPr>
              <a:t>What offense was in progress against the female diner? </a:t>
            </a:r>
            <a:r>
              <a:rPr lang="en-US" sz="3200" b="1" u="sng" dirty="0">
                <a:latin typeface="Dante" panose="02020502050200020203" pitchFamily="18" charset="0"/>
              </a:rPr>
              <a:t>Purse snatching</a:t>
            </a:r>
            <a:endParaRPr lang="en-US" sz="3200" u="sng" dirty="0">
              <a:latin typeface="Dante" panose="02020502050200020203" pitchFamily="18" charset="0"/>
            </a:endParaRPr>
          </a:p>
          <a:p>
            <a:pPr marL="342900" lvl="0" indent="-342900">
              <a:buFont typeface="+mj-lt"/>
              <a:buAutoNum type="arabicPeriod" startAt="11"/>
            </a:pPr>
            <a:r>
              <a:rPr lang="en-US" sz="3200" kern="0" dirty="0">
                <a:latin typeface="Dante" panose="02020502050200020203" pitchFamily="18" charset="0"/>
              </a:rPr>
              <a:t>The waiter is going to serve what drink</a:t>
            </a:r>
            <a:r>
              <a:rPr lang="en-US" sz="3200" dirty="0">
                <a:latin typeface="Dante" panose="02020502050200020203" pitchFamily="18" charset="0"/>
              </a:rPr>
              <a:t>? </a:t>
            </a:r>
            <a:r>
              <a:rPr lang="en-US" sz="3200" b="1" u="sng" dirty="0">
                <a:latin typeface="Dante" panose="02020502050200020203" pitchFamily="18" charset="0"/>
              </a:rPr>
              <a:t>Wine or champagne</a:t>
            </a:r>
            <a:r>
              <a:rPr lang="en-US" sz="3200" b="1" dirty="0">
                <a:latin typeface="Dante" panose="02020502050200020203" pitchFamily="18" charset="0"/>
              </a:rPr>
              <a:t>.</a:t>
            </a:r>
            <a:endParaRPr lang="en-US" sz="3200" dirty="0">
              <a:latin typeface="Dante" panose="020205020502000202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64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508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Dante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Waddell, Jack N.</dc:creator>
  <cp:lastModifiedBy>Waddell, Jack N.</cp:lastModifiedBy>
  <cp:revision>15</cp:revision>
  <cp:lastPrinted>2022-08-18T16:34:10Z</cp:lastPrinted>
  <dcterms:created xsi:type="dcterms:W3CDTF">2019-08-15T13:54:48Z</dcterms:created>
  <dcterms:modified xsi:type="dcterms:W3CDTF">2022-08-26T12:51:26Z</dcterms:modified>
</cp:coreProperties>
</file>