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60" r:id="rId3"/>
    <p:sldId id="261" r:id="rId4"/>
    <p:sldId id="281" r:id="rId5"/>
    <p:sldId id="297" r:id="rId6"/>
    <p:sldId id="288" r:id="rId7"/>
    <p:sldId id="283" r:id="rId8"/>
    <p:sldId id="284" r:id="rId9"/>
    <p:sldId id="290" r:id="rId10"/>
    <p:sldId id="285" r:id="rId11"/>
    <p:sldId id="289" r:id="rId12"/>
    <p:sldId id="287" r:id="rId13"/>
    <p:sldId id="294" r:id="rId14"/>
    <p:sldId id="296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erett, Sheila" initials="SE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337"/>
    <a:srgbClr val="B90000"/>
    <a:srgbClr val="B00000"/>
    <a:srgbClr val="A30000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2" autoAdjust="0"/>
    <p:restoredTop sz="99871" autoAdjust="0"/>
  </p:normalViewPr>
  <p:slideViewPr>
    <p:cSldViewPr snapToGrid="0" snapToObjects="1">
      <p:cViewPr varScale="1">
        <p:scale>
          <a:sx n="77" d="100"/>
          <a:sy n="77" d="100"/>
        </p:scale>
        <p:origin x="99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4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5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6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4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F1B3-84ED-1A4A-A5E2-67B782020111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8840"/>
            <a:ext cx="8229600" cy="4173157"/>
          </a:xfrm>
        </p:spPr>
        <p:txBody>
          <a:bodyPr lIns="0" tIns="0"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Helvetica Light"/>
              </a:rPr>
              <a:t>We use math to express concepts in physics.</a:t>
            </a:r>
          </a:p>
          <a:p>
            <a:pPr marL="0" indent="0">
              <a:buNone/>
            </a:pPr>
            <a:endParaRPr lang="en-US" sz="2200" dirty="0">
              <a:latin typeface="Helvetica Light"/>
              <a:cs typeface="Helvetica Light"/>
            </a:endParaRPr>
          </a:p>
        </p:txBody>
      </p:sp>
      <p:pic>
        <p:nvPicPr>
          <p:cNvPr id="4" name="Picture 3" descr="PPP_Bann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1560"/>
            <a:ext cx="8238938" cy="364205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Section 2: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Mathematics and Physics</a:t>
            </a:r>
          </a:p>
        </p:txBody>
      </p:sp>
      <p:pic>
        <p:nvPicPr>
          <p:cNvPr id="5" name="Picture 4" descr="PPP_main ide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7360"/>
            <a:ext cx="1962912" cy="310896"/>
          </a:xfrm>
          <a:prstGeom prst="rect">
            <a:avLst/>
          </a:prstGeom>
        </p:spPr>
      </p:pic>
      <p:pic>
        <p:nvPicPr>
          <p:cNvPr id="6" name="Picture 5" descr="MHE-red-rgb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52160"/>
            <a:ext cx="550334" cy="55033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575486"/>
              </p:ext>
            </p:extLst>
          </p:nvPr>
        </p:nvGraphicFramePr>
        <p:xfrm>
          <a:off x="457199" y="2743200"/>
          <a:ext cx="8229600" cy="2830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4734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K</a:t>
                      </a:r>
                    </a:p>
                    <a:p>
                      <a:pPr algn="ctr"/>
                      <a:r>
                        <a:rPr lang="en-US" sz="1200" b="0" i="1" dirty="0">
                          <a:solidFill>
                            <a:schemeClr val="tx1"/>
                          </a:solidFill>
                          <a:latin typeface="Helvetica Light"/>
                          <a:cs typeface="Helvetica Light"/>
                        </a:rPr>
                        <a:t>What I Know</a:t>
                      </a:r>
                    </a:p>
                  </a:txBody>
                  <a:tcPr marL="0" marR="0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W</a:t>
                      </a:r>
                    </a:p>
                    <a:p>
                      <a:pPr algn="ctr"/>
                      <a:r>
                        <a:rPr lang="en-US" sz="1200" b="0" i="1" dirty="0">
                          <a:solidFill>
                            <a:schemeClr val="tx1"/>
                          </a:solidFill>
                          <a:latin typeface="Helvetica Light"/>
                          <a:cs typeface="Helvetica Light"/>
                        </a:rPr>
                        <a:t>What I Want to Find Out</a:t>
                      </a:r>
                    </a:p>
                  </a:txBody>
                  <a:tcPr marL="0" marR="0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L</a:t>
                      </a:r>
                    </a:p>
                    <a:p>
                      <a:pPr algn="ctr"/>
                      <a:r>
                        <a:rPr lang="en-US" sz="1200" b="0" i="1">
                          <a:solidFill>
                            <a:schemeClr val="tx1"/>
                          </a:solidFill>
                          <a:latin typeface="Helvetica Light"/>
                          <a:cs typeface="Helvetica Light"/>
                        </a:rPr>
                        <a:t>What I Learned</a:t>
                      </a:r>
                    </a:p>
                  </a:txBody>
                  <a:tcPr marL="0" marR="0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52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526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51560"/>
            <a:ext cx="8229600" cy="5152484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>
                <a:latin typeface="Helvetica"/>
                <a:cs typeface="Helvetica"/>
              </a:rPr>
              <a:t>Significant Figures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000" b="1" dirty="0">
                <a:latin typeface="Helvetica"/>
                <a:cs typeface="Helvetica"/>
              </a:rPr>
              <a:t>Rules of Significant Figures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</a:pPr>
            <a:r>
              <a:rPr lang="en-US" sz="1800" dirty="0">
                <a:latin typeface="Helvetica Light"/>
                <a:cs typeface="Helvetica"/>
              </a:rPr>
              <a:t>Nonzero digits are significant.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</a:pPr>
            <a:r>
              <a:rPr lang="en-US" sz="1800" dirty="0">
                <a:latin typeface="Helvetica Light"/>
                <a:cs typeface="Helvetica"/>
              </a:rPr>
              <a:t>Final zeros after a decimal point are significant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</a:pPr>
            <a:r>
              <a:rPr lang="en-US" sz="1800" dirty="0">
                <a:latin typeface="Helvetica Light"/>
                <a:cs typeface="Helvetica"/>
              </a:rPr>
              <a:t>Zeros between two significant figures are significant.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</a:pPr>
            <a:r>
              <a:rPr lang="en-US" sz="1800" dirty="0">
                <a:latin typeface="Helvetica Light"/>
                <a:cs typeface="Helvetica"/>
              </a:rPr>
              <a:t>Zeros used only as placeholders are not  significant.</a:t>
            </a:r>
          </a:p>
          <a:p>
            <a:pPr marL="0" indent="0">
              <a:spcAft>
                <a:spcPts val="300"/>
              </a:spcAft>
              <a:buNone/>
            </a:pPr>
            <a:endParaRPr lang="en-US" sz="2000" b="1" dirty="0">
              <a:latin typeface="Helvetica"/>
              <a:cs typeface="Helvetica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2000" b="1" dirty="0">
                <a:latin typeface="Helvetica"/>
                <a:cs typeface="Helvetica"/>
              </a:rPr>
              <a:t>Exact Numbers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</a:pPr>
            <a:r>
              <a:rPr lang="en-US" sz="1800" dirty="0">
                <a:latin typeface="Helvetica Light"/>
                <a:cs typeface="Helvetica"/>
              </a:rPr>
              <a:t>Counting numbers have an infinite number of significant figures.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</a:pPr>
            <a:r>
              <a:rPr lang="en-US" sz="1800" dirty="0">
                <a:latin typeface="Helvetica Light"/>
                <a:cs typeface="Helvetica"/>
              </a:rPr>
              <a:t>Conversion factors have an infinite number of significant figures. </a:t>
            </a:r>
          </a:p>
          <a:p>
            <a:pPr marL="0" indent="0">
              <a:spcAft>
                <a:spcPts val="300"/>
              </a:spcAft>
              <a:buNone/>
            </a:pPr>
            <a:endParaRPr lang="en-US" sz="2200" b="1" dirty="0">
              <a:latin typeface="Helvetica"/>
              <a:cs typeface="Helvetica"/>
            </a:endParaRPr>
          </a:p>
        </p:txBody>
      </p:sp>
      <p:pic>
        <p:nvPicPr>
          <p:cNvPr id="5" name="Picture 4" descr="PPP_Bann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Mathematics and Physics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77411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51560"/>
            <a:ext cx="8229600" cy="2863943"/>
          </a:xfrm>
        </p:spPr>
        <p:txBody>
          <a:bodyPr lIns="0" t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>
                <a:latin typeface="Helvetica"/>
                <a:cs typeface="Helvetica"/>
              </a:rPr>
              <a:t>Significant Figures</a:t>
            </a:r>
          </a:p>
        </p:txBody>
      </p:sp>
      <p:pic>
        <p:nvPicPr>
          <p:cNvPr id="5" name="Picture 4" descr="PPP_Bann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Mathematics and Physics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463040"/>
            <a:ext cx="8428876" cy="474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None/>
            </a:pPr>
            <a:r>
              <a:rPr lang="en-US" sz="2000" b="1" dirty="0">
                <a:solidFill>
                  <a:srgbClr val="B90000"/>
                </a:solidFill>
                <a:latin typeface="Helvetica"/>
                <a:cs typeface="Helvetica"/>
              </a:rPr>
              <a:t>Practice Problems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Helvetica Light"/>
              </a:rPr>
              <a:t>State the number of significant figures in each measurement.</a:t>
            </a:r>
          </a:p>
          <a:p>
            <a:pPr lvl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1600" dirty="0">
                <a:latin typeface="Helvetica Light"/>
              </a:rPr>
              <a:t>5.0 mL</a:t>
            </a:r>
          </a:p>
          <a:p>
            <a:pPr lvl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1600" dirty="0">
                <a:latin typeface="Helvetica Light"/>
              </a:rPr>
              <a:t>2.9979</a:t>
            </a:r>
            <a:r>
              <a:rPr lang="en-US" sz="1600" dirty="0">
                <a:latin typeface="Helvetica Light"/>
                <a:sym typeface="Symbol"/>
              </a:rPr>
              <a:t>10</a:t>
            </a:r>
            <a:r>
              <a:rPr lang="en-US" sz="1600" baseline="30000" dirty="0">
                <a:latin typeface="Helvetica Light"/>
                <a:sym typeface="Symbol"/>
              </a:rPr>
              <a:t>8</a:t>
            </a:r>
            <a:r>
              <a:rPr lang="en-US" sz="1600" dirty="0">
                <a:latin typeface="Helvetica Light"/>
                <a:sym typeface="Symbol"/>
              </a:rPr>
              <a:t> m/s</a:t>
            </a:r>
          </a:p>
          <a:p>
            <a:pPr lvl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1600" dirty="0">
                <a:latin typeface="Helvetica Light"/>
              </a:rPr>
              <a:t>2.50 km</a:t>
            </a:r>
          </a:p>
          <a:p>
            <a:pPr lvl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1600" dirty="0">
                <a:latin typeface="Helvetica Light"/>
              </a:rPr>
              <a:t>10,500 pF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Helvetica Light"/>
              </a:rPr>
              <a:t>Complete the following calculations using the correct number of significant figures.</a:t>
            </a:r>
          </a:p>
          <a:p>
            <a:pPr lvl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1600" dirty="0">
                <a:latin typeface="Helvetica Light"/>
              </a:rPr>
              <a:t>5.012 m + 3.4 m + 2.33 m</a:t>
            </a:r>
          </a:p>
          <a:p>
            <a:pPr lvl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1600" dirty="0">
                <a:latin typeface="Helvetica Light"/>
              </a:rPr>
              <a:t>3.40 m </a:t>
            </a:r>
            <a:r>
              <a:rPr lang="en-US" sz="1600" dirty="0">
                <a:latin typeface="Helvetica Light"/>
                <a:sym typeface="Symbol"/>
              </a:rPr>
              <a:t> 6.5 s</a:t>
            </a:r>
          </a:p>
          <a:p>
            <a:pPr lvl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1600" dirty="0">
                <a:latin typeface="Helvetica Light"/>
              </a:rPr>
              <a:t>807 m/s</a:t>
            </a:r>
            <a:r>
              <a:rPr lang="en-US" sz="1600" baseline="30000" dirty="0">
                <a:latin typeface="Helvetica Light"/>
              </a:rPr>
              <a:t>2</a:t>
            </a:r>
            <a:r>
              <a:rPr lang="en-US" sz="1600" dirty="0">
                <a:latin typeface="Helvetica Light"/>
              </a:rPr>
              <a:t> </a:t>
            </a:r>
            <a:r>
              <a:rPr lang="en-US" sz="1600" dirty="0">
                <a:latin typeface="Helvetica Light"/>
                <a:sym typeface="Symbol"/>
              </a:rPr>
              <a:t> 5.5 s</a:t>
            </a:r>
          </a:p>
          <a:p>
            <a:pPr lvl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1600" dirty="0">
                <a:latin typeface="Helvetica Light"/>
                <a:sym typeface="Symbol"/>
              </a:rPr>
              <a:t>610 mA − 500 mA</a:t>
            </a:r>
            <a:endParaRPr lang="en-US" sz="1600" dirty="0">
              <a:latin typeface="Helvetica Light"/>
            </a:endParaRPr>
          </a:p>
          <a:p>
            <a:pPr marL="692150" lvl="1" indent="-292100">
              <a:spcBef>
                <a:spcPct val="50000"/>
              </a:spcBef>
            </a:pPr>
            <a:endParaRPr lang="en-US" sz="1600" dirty="0">
              <a:latin typeface="Helvetica Light"/>
            </a:endParaRPr>
          </a:p>
          <a:p>
            <a:pPr marL="692150" lvl="1" indent="-292100">
              <a:spcBef>
                <a:spcPct val="50000"/>
              </a:spcBef>
            </a:pPr>
            <a:endParaRPr lang="en-US" sz="1600" dirty="0">
              <a:latin typeface="Helvetica Ligh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631440" y="1472184"/>
            <a:ext cx="3041812" cy="474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None/>
            </a:pPr>
            <a:endParaRPr lang="en-US" sz="2000" b="1" dirty="0">
              <a:solidFill>
                <a:srgbClr val="B90000"/>
              </a:solidFill>
              <a:latin typeface="Helvetica"/>
              <a:cs typeface="Helvetica"/>
            </a:endParaRPr>
          </a:p>
          <a:p>
            <a:pPr lvl="1">
              <a:spcBef>
                <a:spcPct val="50000"/>
              </a:spcBef>
              <a:buFont typeface="Courier New" pitchFamily="49" charset="0"/>
              <a:buChar char="o"/>
            </a:pPr>
            <a:endParaRPr lang="en-US" sz="1600" dirty="0">
              <a:latin typeface="Helvetica Light"/>
            </a:endParaRPr>
          </a:p>
          <a:p>
            <a:pPr marL="285750" lvl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1600" dirty="0">
                <a:solidFill>
                  <a:srgbClr val="FF0000"/>
                </a:solidFill>
                <a:latin typeface="Helvetica Light"/>
              </a:rPr>
              <a:t>2 significant figures</a:t>
            </a:r>
          </a:p>
          <a:p>
            <a:pPr marL="285750" lvl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1600" dirty="0">
                <a:solidFill>
                  <a:srgbClr val="FF0000"/>
                </a:solidFill>
                <a:latin typeface="Helvetica Light"/>
              </a:rPr>
              <a:t>5 significant figures</a:t>
            </a:r>
          </a:p>
          <a:p>
            <a:pPr marL="285750" lvl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1600" dirty="0">
                <a:solidFill>
                  <a:srgbClr val="FF0000"/>
                </a:solidFill>
                <a:latin typeface="Helvetica Light"/>
              </a:rPr>
              <a:t>3 significant figures</a:t>
            </a:r>
          </a:p>
          <a:p>
            <a:pPr marL="285750" lvl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1600" dirty="0">
                <a:solidFill>
                  <a:srgbClr val="FF0000"/>
                </a:solidFill>
                <a:latin typeface="Helvetica Light"/>
              </a:rPr>
              <a:t>3 significant figures</a:t>
            </a:r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endParaRPr lang="en-US" sz="2000" dirty="0">
              <a:latin typeface="Helvetica Light"/>
            </a:endParaRPr>
          </a:p>
          <a:p>
            <a:pPr marL="1144588" lvl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1600" dirty="0">
                <a:solidFill>
                  <a:srgbClr val="FF0000"/>
                </a:solidFill>
                <a:latin typeface="Helvetica Light"/>
              </a:rPr>
              <a:t>10.7 m</a:t>
            </a:r>
          </a:p>
          <a:p>
            <a:pPr marL="1144588" lvl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1600" dirty="0">
                <a:solidFill>
                  <a:srgbClr val="FF0000"/>
                </a:solidFill>
                <a:latin typeface="Helvetica Light"/>
              </a:rPr>
              <a:t>0.52 m/s</a:t>
            </a:r>
            <a:endParaRPr lang="en-US" sz="1600" dirty="0">
              <a:solidFill>
                <a:srgbClr val="FF0000"/>
              </a:solidFill>
              <a:latin typeface="Helvetica Light"/>
              <a:sym typeface="Symbol"/>
            </a:endParaRPr>
          </a:p>
          <a:p>
            <a:pPr marL="1144588" lvl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1600" dirty="0">
                <a:solidFill>
                  <a:srgbClr val="FF0000"/>
                </a:solidFill>
                <a:latin typeface="Helvetica Light"/>
              </a:rPr>
              <a:t>4,440 m/s</a:t>
            </a:r>
            <a:endParaRPr lang="en-US" sz="1600" dirty="0">
              <a:solidFill>
                <a:srgbClr val="FF0000"/>
              </a:solidFill>
              <a:latin typeface="Helvetica Light"/>
              <a:sym typeface="Symbol"/>
            </a:endParaRPr>
          </a:p>
          <a:p>
            <a:pPr marL="1144588" lvl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1600" dirty="0">
                <a:solidFill>
                  <a:srgbClr val="FF0000"/>
                </a:solidFill>
                <a:latin typeface="Helvetica Light"/>
                <a:sym typeface="Symbol"/>
              </a:rPr>
              <a:t>100 mA</a:t>
            </a:r>
            <a:endParaRPr lang="en-US" sz="1600" dirty="0">
              <a:solidFill>
                <a:srgbClr val="FF0000"/>
              </a:solidFill>
              <a:latin typeface="Helvetica Light"/>
            </a:endParaRPr>
          </a:p>
          <a:p>
            <a:pPr marL="692150" lvl="1" indent="-292100">
              <a:spcBef>
                <a:spcPct val="50000"/>
              </a:spcBef>
            </a:pPr>
            <a:endParaRPr lang="en-US" sz="1600" dirty="0">
              <a:latin typeface="Helvetica Light"/>
            </a:endParaRPr>
          </a:p>
          <a:p>
            <a:pPr marL="692150" lvl="1" indent="-292100">
              <a:spcBef>
                <a:spcPct val="50000"/>
              </a:spcBef>
            </a:pPr>
            <a:endParaRPr lang="en-US" sz="1600" dirty="0"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1419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1828800"/>
            <a:ext cx="4937760" cy="4599432"/>
          </a:xfrm>
        </p:spPr>
        <p:txBody>
          <a:bodyPr lIns="0" tIns="0"/>
          <a:lstStyle/>
          <a:p>
            <a:pPr marL="0" indent="0">
              <a:buNone/>
            </a:pPr>
            <a:r>
              <a:rPr lang="en-US" sz="1400" i="1" u="sng" dirty="0">
                <a:solidFill>
                  <a:srgbClr val="000000"/>
                </a:solidFill>
                <a:latin typeface="Helvetica Light"/>
                <a:cs typeface="Helvetica"/>
              </a:rPr>
              <a:t>Use with Example Problem 1.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Helvetica"/>
                <a:cs typeface="Helvetica"/>
              </a:rPr>
              <a:t>Problem </a:t>
            </a:r>
          </a:p>
          <a:p>
            <a:pPr marL="0" indent="0">
              <a:buNone/>
            </a:pPr>
            <a:r>
              <a:rPr lang="en-US" sz="1600" dirty="0">
                <a:latin typeface="Helvetica Light"/>
              </a:rPr>
              <a:t>When a car travels at a speed of </a:t>
            </a:r>
            <a:br>
              <a:rPr lang="en-US" sz="1600" dirty="0">
                <a:latin typeface="Helvetica Light"/>
              </a:rPr>
            </a:br>
            <a:r>
              <a:rPr lang="en-US" sz="1600" dirty="0">
                <a:latin typeface="Helvetica Light"/>
              </a:rPr>
              <a:t>110 km/h for 4.0 h, how far did the car travel?</a:t>
            </a:r>
          </a:p>
          <a:p>
            <a:pPr marL="0" indent="0">
              <a:buNone/>
            </a:pPr>
            <a:r>
              <a:rPr lang="en-US" sz="1800" dirty="0">
                <a:latin typeface="Helvetica Light"/>
                <a:cs typeface="Helvetica Light"/>
              </a:rPr>
              <a:t>  </a:t>
            </a:r>
          </a:p>
        </p:txBody>
      </p:sp>
      <p:pic>
        <p:nvPicPr>
          <p:cNvPr id="5" name="Picture 4" descr="PPP_Bann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Mathematics and Physics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pic>
        <p:nvPicPr>
          <p:cNvPr id="2" name="Picture 1" descr="HSS_AddINclass Exam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463040"/>
            <a:ext cx="3503085" cy="33327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051560"/>
            <a:ext cx="8229600" cy="528668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en-US" sz="2200" b="1" dirty="0">
                <a:latin typeface="Helvetica"/>
                <a:cs typeface="Helvetica"/>
              </a:rPr>
              <a:t>Solving Problems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3017520"/>
            <a:ext cx="4099793" cy="144655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Response</a:t>
            </a:r>
            <a:r>
              <a:rPr lang="en-US" dirty="0">
                <a:latin typeface="Helvetica Light"/>
                <a:cs typeface="Helvetica Light"/>
              </a:rPr>
              <a:t> </a:t>
            </a:r>
          </a:p>
          <a:p>
            <a:r>
              <a:rPr lang="en-US" sz="1600" i="1" dirty="0">
                <a:latin typeface="Helvetica Light"/>
              </a:rPr>
              <a:t>ANALYZE AND SKETCH THE PROBLEM</a:t>
            </a:r>
          </a:p>
          <a:p>
            <a:r>
              <a:rPr lang="en-US" dirty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endParaRPr lang="en-US" b="1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5029200" y="1517905"/>
            <a:ext cx="3528292" cy="1490764"/>
          </a:xfrm>
          <a:prstGeom prst="wedgeRoundRectCallout">
            <a:avLst>
              <a:gd name="adj1" fmla="val -62120"/>
              <a:gd name="adj2" fmla="val 3305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THE PROBLEM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Helvetica Light"/>
              </a:rPr>
              <a:t>Read the problem carefully.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Helvetica Light"/>
              </a:rPr>
              <a:t>Be sure you understand what is being asked.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5029200" y="3297936"/>
            <a:ext cx="3493704" cy="2606038"/>
          </a:xfrm>
          <a:prstGeom prst="wedgeRoundRectCallout">
            <a:avLst>
              <a:gd name="adj1" fmla="val -69921"/>
              <a:gd name="adj2" fmla="val -2975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ANALYZE AND SKETCH THE PROBLEM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Helvetica Light"/>
              </a:rPr>
              <a:t>Read the problem again.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Helvetica Light"/>
              </a:rPr>
              <a:t>Identify what you are given, and list the known data.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Helvetica Light"/>
              </a:rPr>
              <a:t>Identify and list the unknowns.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Helvetica Light"/>
              </a:rPr>
              <a:t>Plan the steps you will follow to find the answer.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3657600"/>
            <a:ext cx="4572000" cy="1354217"/>
          </a:xfrm>
          <a:prstGeom prst="rect">
            <a:avLst/>
          </a:prstGeom>
        </p:spPr>
        <p:txBody>
          <a:bodyPr lIns="0" numCol="2">
            <a:spAutoFit/>
          </a:bodyPr>
          <a:lstStyle/>
          <a:p>
            <a:r>
              <a:rPr lang="en-US" sz="1600" b="1" cap="small" dirty="0">
                <a:solidFill>
                  <a:srgbClr val="FF0000"/>
                </a:solidFill>
                <a:latin typeface="Helvetica Light"/>
              </a:rPr>
              <a:t>known</a:t>
            </a:r>
          </a:p>
          <a:p>
            <a:r>
              <a:rPr lang="en-US" sz="1600" dirty="0">
                <a:solidFill>
                  <a:srgbClr val="FF0000"/>
                </a:solidFill>
                <a:latin typeface="Helvetica Light"/>
              </a:rPr>
              <a:t>speed = 110 km/h</a:t>
            </a:r>
          </a:p>
          <a:p>
            <a:r>
              <a:rPr lang="en-US" sz="1600" dirty="0">
                <a:solidFill>
                  <a:srgbClr val="FF0000"/>
                </a:solidFill>
                <a:latin typeface="Helvetica Light"/>
              </a:rPr>
              <a:t>time = 4.0 h</a:t>
            </a:r>
          </a:p>
          <a:p>
            <a:endParaRPr lang="en-US" sz="1600" b="1" i="1" dirty="0">
              <a:solidFill>
                <a:srgbClr val="FF0000"/>
              </a:solidFill>
              <a:latin typeface="Helvetica Light"/>
            </a:endParaRPr>
          </a:p>
          <a:p>
            <a:endParaRPr lang="en-US" sz="1600" b="1" i="1" dirty="0">
              <a:solidFill>
                <a:srgbClr val="FF0000"/>
              </a:solidFill>
              <a:latin typeface="Helvetica Light"/>
            </a:endParaRPr>
          </a:p>
          <a:p>
            <a:r>
              <a:rPr lang="en-US" sz="1600" b="1" cap="small" dirty="0">
                <a:solidFill>
                  <a:srgbClr val="FF0000"/>
                </a:solidFill>
                <a:latin typeface="Helvetica Light"/>
              </a:rPr>
              <a:t>unknown</a:t>
            </a:r>
          </a:p>
          <a:p>
            <a:r>
              <a:rPr lang="en-US" sz="1600" dirty="0">
                <a:solidFill>
                  <a:srgbClr val="FF0000"/>
                </a:solidFill>
                <a:latin typeface="Helvetica Light"/>
              </a:rPr>
              <a:t>distance = ? km </a:t>
            </a:r>
          </a:p>
        </p:txBody>
      </p:sp>
    </p:spTree>
    <p:extLst>
      <p:ext uri="{BB962C8B-B14F-4D97-AF65-F5344CB8AC3E}">
        <p14:creationId xmlns:p14="http://schemas.microsoft.com/office/powerpoint/2010/main" val="417073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uiExpand="1" build="p" animBg="1"/>
      <p:bldP spid="15" grpId="0" uiExpand="1" build="p" animBg="1"/>
      <p:bldP spid="1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937760" cy="4407408"/>
          </a:xfrm>
        </p:spPr>
        <p:txBody>
          <a:bodyPr lIns="0" tIns="0"/>
          <a:lstStyle/>
          <a:p>
            <a:pPr marL="0" lvl="0" indent="0">
              <a:buNone/>
            </a:pPr>
            <a:r>
              <a:rPr lang="en-US" sz="1400" i="1" u="sng" dirty="0">
                <a:solidFill>
                  <a:srgbClr val="000000"/>
                </a:solidFill>
                <a:latin typeface="Helvetica Light"/>
                <a:cs typeface="Helvetica"/>
              </a:rPr>
              <a:t>Use with Example Problem 1.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Helvetica"/>
                <a:cs typeface="Helvetica"/>
              </a:rPr>
              <a:t>Problem </a:t>
            </a:r>
          </a:p>
          <a:p>
            <a:pPr marL="0" lvl="0" indent="0">
              <a:buNone/>
            </a:pPr>
            <a:r>
              <a:rPr lang="en-US" sz="1600" dirty="0">
                <a:solidFill>
                  <a:prstClr val="black"/>
                </a:solidFill>
                <a:latin typeface="Helvetica Light"/>
              </a:rPr>
              <a:t>When a car travels at a speed of </a:t>
            </a:r>
            <a:br>
              <a:rPr lang="en-US" sz="1600" dirty="0">
                <a:solidFill>
                  <a:prstClr val="black"/>
                </a:solidFill>
                <a:latin typeface="Helvetica Light"/>
              </a:rPr>
            </a:br>
            <a:r>
              <a:rPr lang="en-US" sz="1600" dirty="0">
                <a:solidFill>
                  <a:prstClr val="black"/>
                </a:solidFill>
                <a:latin typeface="Helvetica Light"/>
              </a:rPr>
              <a:t>110 km/h for 4.0 h, how far did the car travel?</a:t>
            </a:r>
          </a:p>
        </p:txBody>
      </p:sp>
      <p:pic>
        <p:nvPicPr>
          <p:cNvPr id="5" name="Picture 4" descr="PPP_Bann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Mathematics and Physics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pic>
        <p:nvPicPr>
          <p:cNvPr id="2" name="Picture 1" descr="HSS_AddINclass Exam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463040"/>
            <a:ext cx="3503085" cy="33327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051560"/>
            <a:ext cx="8229600" cy="528668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en-US" sz="2200" b="1" dirty="0">
                <a:latin typeface="Helvetica"/>
                <a:cs typeface="Helvetica"/>
              </a:rPr>
              <a:t>Solving Problems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3017520"/>
            <a:ext cx="4099793" cy="169277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Response</a:t>
            </a:r>
            <a:r>
              <a:rPr lang="en-US" dirty="0">
                <a:latin typeface="Helvetica Light"/>
                <a:cs typeface="Helvetica Light"/>
              </a:rPr>
              <a:t> </a:t>
            </a:r>
          </a:p>
          <a:p>
            <a:r>
              <a:rPr lang="en-US" sz="1600" i="1" dirty="0">
                <a:latin typeface="Helvetica Light"/>
              </a:rPr>
              <a:t>ANALYZE AND SKETCH THE PROBLEM</a:t>
            </a:r>
          </a:p>
          <a:p>
            <a:endParaRPr lang="en-US" sz="1600" i="1" dirty="0">
              <a:latin typeface="Helvetica Light"/>
            </a:endParaRPr>
          </a:p>
          <a:p>
            <a:r>
              <a:rPr lang="en-US" dirty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endParaRPr lang="en-US" b="1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5024163" y="3925215"/>
            <a:ext cx="3481754" cy="2173203"/>
          </a:xfrm>
          <a:prstGeom prst="wedgeRoundRectCallout">
            <a:avLst>
              <a:gd name="adj1" fmla="val -99599"/>
              <a:gd name="adj2" fmla="val -1045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Helvetica Light"/>
              </a:rPr>
              <a:t>SOLVE FOR THE UNKNOWN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Helvetica Light"/>
              </a:rPr>
              <a:t>If the solution is mathematical, write the equation and isolate the unknown factor.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Helvetica Light"/>
              </a:rPr>
              <a:t>Substitute the known quantities into the equation.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Helvetica Light"/>
              </a:rPr>
              <a:t>Solve the equation.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199" y="4572000"/>
            <a:ext cx="4566964" cy="209288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1600" i="1" dirty="0">
                <a:latin typeface="Helvetica Light"/>
              </a:rPr>
              <a:t>SOLVE FOR THE UNKNOWN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Helvetica Light"/>
              </a:rPr>
              <a:t>Use the relationship among speed, distance, and time to solve for the car’s speed.</a:t>
            </a:r>
          </a:p>
          <a:p>
            <a:pPr marL="576263">
              <a:tabLst>
                <a:tab pos="1490663" algn="r"/>
                <a:tab pos="1544638" algn="l"/>
              </a:tabLst>
            </a:pPr>
            <a:r>
              <a:rPr lang="en-US" sz="1600" i="1" dirty="0">
                <a:solidFill>
                  <a:srgbClr val="FF0000"/>
                </a:solidFill>
                <a:latin typeface="Helvetica Light"/>
              </a:rPr>
              <a:t>	speed</a:t>
            </a:r>
            <a:r>
              <a:rPr lang="en-US" sz="1600" dirty="0">
                <a:solidFill>
                  <a:srgbClr val="FF0000"/>
                </a:solidFill>
                <a:latin typeface="Helvetica Light"/>
              </a:rPr>
              <a:t> =	</a:t>
            </a:r>
            <a:r>
              <a:rPr lang="en-US" sz="1600" i="1" dirty="0">
                <a:solidFill>
                  <a:srgbClr val="FF0000"/>
                </a:solidFill>
                <a:latin typeface="Helvetica Light"/>
              </a:rPr>
              <a:t>distance</a:t>
            </a:r>
            <a:r>
              <a:rPr lang="en-US" sz="1600" dirty="0">
                <a:solidFill>
                  <a:srgbClr val="FF0000"/>
                </a:solidFill>
                <a:latin typeface="Helvetica Light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Helvetica Light"/>
                <a:sym typeface="Symbol"/>
              </a:rPr>
              <a:t>/ </a:t>
            </a:r>
            <a:r>
              <a:rPr lang="en-US" sz="1600" i="1" dirty="0">
                <a:solidFill>
                  <a:srgbClr val="FF0000"/>
                </a:solidFill>
                <a:latin typeface="Helvetica Light"/>
                <a:sym typeface="Symbol"/>
              </a:rPr>
              <a:t>time</a:t>
            </a:r>
          </a:p>
          <a:p>
            <a:pPr marL="576263">
              <a:tabLst>
                <a:tab pos="1490663" algn="r"/>
                <a:tab pos="1544638" algn="l"/>
              </a:tabLst>
            </a:pPr>
            <a:r>
              <a:rPr lang="en-US" sz="1600" i="1" dirty="0">
                <a:solidFill>
                  <a:srgbClr val="FF0000"/>
                </a:solidFill>
                <a:latin typeface="Helvetica Light"/>
                <a:sym typeface="Symbol"/>
              </a:rPr>
              <a:t>distance	</a:t>
            </a:r>
            <a:r>
              <a:rPr lang="en-US" sz="1600" dirty="0">
                <a:solidFill>
                  <a:srgbClr val="FF0000"/>
                </a:solidFill>
                <a:latin typeface="Helvetica Light"/>
                <a:sym typeface="Symbol"/>
              </a:rPr>
              <a:t>=	</a:t>
            </a:r>
            <a:r>
              <a:rPr lang="en-US" sz="1600" i="1" dirty="0">
                <a:solidFill>
                  <a:srgbClr val="FF0000"/>
                </a:solidFill>
                <a:latin typeface="Helvetica Light"/>
                <a:sym typeface="Symbol"/>
              </a:rPr>
              <a:t>speed</a:t>
            </a:r>
            <a:r>
              <a:rPr lang="en-US" sz="1600" dirty="0">
                <a:solidFill>
                  <a:srgbClr val="FF0000"/>
                </a:solidFill>
                <a:latin typeface="Helvetica Light"/>
                <a:sym typeface="Symbol"/>
              </a:rPr>
              <a:t>  </a:t>
            </a:r>
            <a:r>
              <a:rPr lang="en-US" sz="1600" i="1" dirty="0">
                <a:solidFill>
                  <a:srgbClr val="FF0000"/>
                </a:solidFill>
                <a:latin typeface="Helvetica Light"/>
                <a:sym typeface="Symbol"/>
              </a:rPr>
              <a:t>time</a:t>
            </a:r>
          </a:p>
          <a:p>
            <a:pPr marL="1033463" lvl="1">
              <a:tabLst>
                <a:tab pos="1490663" algn="r"/>
                <a:tab pos="1544638" algn="l"/>
              </a:tabLst>
            </a:pPr>
            <a:r>
              <a:rPr lang="en-US" sz="1600" i="1" dirty="0">
                <a:solidFill>
                  <a:srgbClr val="FF0000"/>
                </a:solidFill>
                <a:latin typeface="Helvetica Light"/>
                <a:sym typeface="Symbol"/>
              </a:rPr>
              <a:t>	</a:t>
            </a:r>
            <a:r>
              <a:rPr lang="en-US" sz="1600" dirty="0">
                <a:solidFill>
                  <a:srgbClr val="FF0000"/>
                </a:solidFill>
                <a:latin typeface="Helvetica Light"/>
              </a:rPr>
              <a:t>=	110 km/h </a:t>
            </a:r>
            <a:r>
              <a:rPr lang="en-US" sz="1600" dirty="0">
                <a:solidFill>
                  <a:srgbClr val="FF0000"/>
                </a:solidFill>
                <a:latin typeface="Helvetica Light"/>
                <a:sym typeface="Symbol"/>
              </a:rPr>
              <a:t></a:t>
            </a:r>
            <a:r>
              <a:rPr lang="en-US" sz="1600" dirty="0">
                <a:solidFill>
                  <a:srgbClr val="FF0000"/>
                </a:solidFill>
                <a:latin typeface="Helvetica Light"/>
              </a:rPr>
              <a:t> 4.0 h</a:t>
            </a:r>
          </a:p>
          <a:p>
            <a:pPr marL="1033463" lvl="1">
              <a:tabLst>
                <a:tab pos="1490663" algn="r"/>
                <a:tab pos="1544638" algn="l"/>
              </a:tabLst>
            </a:pPr>
            <a:r>
              <a:rPr lang="en-US" sz="1600" dirty="0">
                <a:solidFill>
                  <a:srgbClr val="FF0000"/>
                </a:solidFill>
                <a:latin typeface="Helvetica Light"/>
              </a:rPr>
              <a:t>	=	440 km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9718" y="3657600"/>
            <a:ext cx="4572000" cy="1354217"/>
          </a:xfrm>
          <a:prstGeom prst="rect">
            <a:avLst/>
          </a:prstGeom>
        </p:spPr>
        <p:txBody>
          <a:bodyPr lIns="0" numCol="2">
            <a:spAutoFit/>
          </a:bodyPr>
          <a:lstStyle/>
          <a:p>
            <a:r>
              <a:rPr lang="en-US" sz="1600" b="1" cap="small" dirty="0">
                <a:solidFill>
                  <a:srgbClr val="FF0000"/>
                </a:solidFill>
                <a:latin typeface="Helvetica Light"/>
              </a:rPr>
              <a:t>known</a:t>
            </a:r>
          </a:p>
          <a:p>
            <a:r>
              <a:rPr lang="en-US" sz="1600" dirty="0">
                <a:solidFill>
                  <a:srgbClr val="FF0000"/>
                </a:solidFill>
                <a:latin typeface="Helvetica Light"/>
              </a:rPr>
              <a:t>speed = 110 km/h</a:t>
            </a:r>
          </a:p>
          <a:p>
            <a:r>
              <a:rPr lang="en-US" sz="1600" dirty="0">
                <a:solidFill>
                  <a:srgbClr val="FF0000"/>
                </a:solidFill>
                <a:latin typeface="Helvetica Light"/>
              </a:rPr>
              <a:t>time = 4.0 h</a:t>
            </a:r>
          </a:p>
          <a:p>
            <a:endParaRPr lang="en-US" sz="1600" b="1" i="1" dirty="0">
              <a:solidFill>
                <a:srgbClr val="FF0000"/>
              </a:solidFill>
              <a:latin typeface="Helvetica Light"/>
            </a:endParaRPr>
          </a:p>
          <a:p>
            <a:endParaRPr lang="en-US" sz="1600" b="1" i="1" dirty="0">
              <a:solidFill>
                <a:srgbClr val="FF0000"/>
              </a:solidFill>
              <a:latin typeface="Helvetica Light"/>
            </a:endParaRPr>
          </a:p>
          <a:p>
            <a:r>
              <a:rPr lang="en-US" sz="1600" b="1" cap="small" dirty="0">
                <a:solidFill>
                  <a:srgbClr val="FF0000"/>
                </a:solidFill>
                <a:latin typeface="Helvetica Light"/>
              </a:rPr>
              <a:t>unknown</a:t>
            </a:r>
          </a:p>
          <a:p>
            <a:r>
              <a:rPr lang="en-US" sz="1600" dirty="0">
                <a:solidFill>
                  <a:srgbClr val="FF0000"/>
                </a:solidFill>
                <a:latin typeface="Helvetica Light"/>
              </a:rPr>
              <a:t>distance = ? km </a:t>
            </a:r>
          </a:p>
        </p:txBody>
      </p:sp>
    </p:spTree>
    <p:extLst>
      <p:ext uri="{BB962C8B-B14F-4D97-AF65-F5344CB8AC3E}">
        <p14:creationId xmlns:p14="http://schemas.microsoft.com/office/powerpoint/2010/main" val="366520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  <p:bldP spid="1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P_Bann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Mathematics and Physics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pic>
        <p:nvPicPr>
          <p:cNvPr id="2" name="Picture 1" descr="HSS_AddINclass Exam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463040"/>
            <a:ext cx="3503085" cy="33327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051560"/>
            <a:ext cx="8229600" cy="528668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en-US" sz="2200" b="1" dirty="0">
                <a:latin typeface="Helvetica"/>
                <a:cs typeface="Helvetica"/>
              </a:rPr>
              <a:t>Solving Problems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029200" y="3997569"/>
            <a:ext cx="3493704" cy="2180057"/>
          </a:xfrm>
          <a:prstGeom prst="wedgeRoundRectCallout">
            <a:avLst>
              <a:gd name="adj1" fmla="val -20869"/>
              <a:gd name="adj2" fmla="val -6476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Helvetica Light"/>
              </a:rPr>
              <a:t>EVALUATE THE ANSWER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Helvetica Light"/>
              </a:rPr>
              <a:t>Check your math.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Helvetica Light"/>
              </a:rPr>
              <a:t>Reread the problem. Is the question answered?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Helvetica Light"/>
              </a:rPr>
              <a:t>Is the answer reasonable?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Helvetica Light"/>
              </a:rPr>
              <a:t>Are the units and the significant figures correct?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44207" y="1436066"/>
            <a:ext cx="3841175" cy="286232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1600" i="1" dirty="0">
                <a:latin typeface="Helvetica Light"/>
              </a:rPr>
              <a:t>EVALUATE THE ANSWER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FF0337"/>
                </a:solidFill>
                <a:latin typeface="Helvetica Light"/>
              </a:rPr>
              <a:t>440 km is about 270 miles, which is reasonable for a car going 110 km/h (about 65 mph).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FF0337"/>
                </a:solidFill>
                <a:latin typeface="Helvetica Light"/>
              </a:rPr>
              <a:t>The answer is in km, which is correct for distance.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FF0337"/>
                </a:solidFill>
                <a:latin typeface="Helvetica Light"/>
              </a:rPr>
              <a:t>Each of the known values has two significant figures, as does the answer.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457200" y="3017520"/>
            <a:ext cx="4099793" cy="169277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Response</a:t>
            </a:r>
            <a:r>
              <a:rPr lang="en-US" dirty="0">
                <a:latin typeface="Helvetica Light"/>
                <a:cs typeface="Helvetica Light"/>
              </a:rPr>
              <a:t> </a:t>
            </a:r>
          </a:p>
          <a:p>
            <a:r>
              <a:rPr lang="en-US" sz="1600" i="1" dirty="0">
                <a:latin typeface="Helvetica Light"/>
              </a:rPr>
              <a:t>ANALYZE AND SKETCH THE PROBLEM</a:t>
            </a:r>
          </a:p>
          <a:p>
            <a:endParaRPr lang="en-US" sz="1600" i="1" dirty="0">
              <a:latin typeface="Helvetica Light"/>
            </a:endParaRPr>
          </a:p>
          <a:p>
            <a:r>
              <a:rPr lang="en-US" dirty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457199" y="4572000"/>
            <a:ext cx="4566964" cy="209288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1600" i="1" dirty="0">
                <a:latin typeface="Helvetica Light"/>
              </a:rPr>
              <a:t>SOLVE FOR THE UNKNOWN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Helvetica Light"/>
              </a:rPr>
              <a:t>Use the relationship among speed, distance, and time to solve for the car’s speed.</a:t>
            </a:r>
          </a:p>
          <a:p>
            <a:pPr marL="576263">
              <a:tabLst>
                <a:tab pos="1490663" algn="r"/>
                <a:tab pos="1544638" algn="l"/>
              </a:tabLst>
            </a:pPr>
            <a:r>
              <a:rPr lang="en-US" sz="1600" i="1" dirty="0">
                <a:solidFill>
                  <a:srgbClr val="FF0000"/>
                </a:solidFill>
                <a:latin typeface="Helvetica Light"/>
              </a:rPr>
              <a:t>	speed</a:t>
            </a:r>
            <a:r>
              <a:rPr lang="en-US" sz="1600" dirty="0">
                <a:solidFill>
                  <a:srgbClr val="FF0000"/>
                </a:solidFill>
                <a:latin typeface="Helvetica Light"/>
              </a:rPr>
              <a:t> =	</a:t>
            </a:r>
            <a:r>
              <a:rPr lang="en-US" sz="1600" i="1" dirty="0">
                <a:solidFill>
                  <a:srgbClr val="FF0000"/>
                </a:solidFill>
                <a:latin typeface="Helvetica Light"/>
              </a:rPr>
              <a:t>distance</a:t>
            </a:r>
            <a:r>
              <a:rPr lang="en-US" sz="1600" dirty="0">
                <a:solidFill>
                  <a:srgbClr val="FF0000"/>
                </a:solidFill>
                <a:latin typeface="Helvetica Light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Helvetica Light"/>
                <a:sym typeface="Symbol"/>
              </a:rPr>
              <a:t>/ </a:t>
            </a:r>
            <a:r>
              <a:rPr lang="en-US" sz="1600" i="1" dirty="0">
                <a:solidFill>
                  <a:srgbClr val="FF0000"/>
                </a:solidFill>
                <a:latin typeface="Helvetica Light"/>
                <a:sym typeface="Symbol"/>
              </a:rPr>
              <a:t>time</a:t>
            </a:r>
          </a:p>
          <a:p>
            <a:pPr marL="576263">
              <a:tabLst>
                <a:tab pos="1490663" algn="r"/>
                <a:tab pos="1544638" algn="l"/>
              </a:tabLst>
            </a:pPr>
            <a:r>
              <a:rPr lang="en-US" sz="1600" i="1" dirty="0">
                <a:solidFill>
                  <a:srgbClr val="FF0000"/>
                </a:solidFill>
                <a:latin typeface="Helvetica Light"/>
                <a:sym typeface="Symbol"/>
              </a:rPr>
              <a:t>distance	</a:t>
            </a:r>
            <a:r>
              <a:rPr lang="en-US" sz="1600" dirty="0">
                <a:solidFill>
                  <a:srgbClr val="FF0000"/>
                </a:solidFill>
                <a:latin typeface="Helvetica Light"/>
                <a:sym typeface="Symbol"/>
              </a:rPr>
              <a:t>=	</a:t>
            </a:r>
            <a:r>
              <a:rPr lang="en-US" sz="1600" i="1" dirty="0">
                <a:solidFill>
                  <a:srgbClr val="FF0000"/>
                </a:solidFill>
                <a:latin typeface="Helvetica Light"/>
                <a:sym typeface="Symbol"/>
              </a:rPr>
              <a:t>speed</a:t>
            </a:r>
            <a:r>
              <a:rPr lang="en-US" sz="1600" dirty="0">
                <a:solidFill>
                  <a:srgbClr val="FF0000"/>
                </a:solidFill>
                <a:latin typeface="Helvetica Light"/>
                <a:sym typeface="Symbol"/>
              </a:rPr>
              <a:t>  </a:t>
            </a:r>
            <a:r>
              <a:rPr lang="en-US" sz="1600" i="1" dirty="0">
                <a:solidFill>
                  <a:srgbClr val="FF0000"/>
                </a:solidFill>
                <a:latin typeface="Helvetica Light"/>
                <a:sym typeface="Symbol"/>
              </a:rPr>
              <a:t>time</a:t>
            </a:r>
          </a:p>
          <a:p>
            <a:pPr marL="1033463" lvl="1">
              <a:tabLst>
                <a:tab pos="1490663" algn="r"/>
                <a:tab pos="1544638" algn="l"/>
              </a:tabLst>
            </a:pPr>
            <a:r>
              <a:rPr lang="en-US" sz="1600" i="1" dirty="0">
                <a:solidFill>
                  <a:srgbClr val="FF0000"/>
                </a:solidFill>
                <a:latin typeface="Helvetica Light"/>
                <a:sym typeface="Symbol"/>
              </a:rPr>
              <a:t>	</a:t>
            </a:r>
            <a:r>
              <a:rPr lang="en-US" sz="1600" dirty="0">
                <a:solidFill>
                  <a:srgbClr val="FF0000"/>
                </a:solidFill>
                <a:latin typeface="Helvetica Light"/>
              </a:rPr>
              <a:t>=	110 km/h </a:t>
            </a:r>
            <a:r>
              <a:rPr lang="en-US" sz="1600" dirty="0">
                <a:solidFill>
                  <a:srgbClr val="FF0000"/>
                </a:solidFill>
                <a:latin typeface="Helvetica Light"/>
                <a:sym typeface="Symbol"/>
              </a:rPr>
              <a:t></a:t>
            </a:r>
            <a:r>
              <a:rPr lang="en-US" sz="1600" dirty="0">
                <a:solidFill>
                  <a:srgbClr val="FF0000"/>
                </a:solidFill>
                <a:latin typeface="Helvetica Light"/>
              </a:rPr>
              <a:t> 4.0 h</a:t>
            </a:r>
          </a:p>
          <a:p>
            <a:pPr marL="1033463" lvl="1">
              <a:tabLst>
                <a:tab pos="1490663" algn="r"/>
                <a:tab pos="1544638" algn="l"/>
              </a:tabLst>
            </a:pPr>
            <a:r>
              <a:rPr lang="en-US" sz="1600" dirty="0">
                <a:solidFill>
                  <a:srgbClr val="FF0000"/>
                </a:solidFill>
                <a:latin typeface="Helvetica Light"/>
              </a:rPr>
              <a:t>	=	440 km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9718" y="3657600"/>
            <a:ext cx="4572000" cy="1354217"/>
          </a:xfrm>
          <a:prstGeom prst="rect">
            <a:avLst/>
          </a:prstGeom>
        </p:spPr>
        <p:txBody>
          <a:bodyPr lIns="0" numCol="2">
            <a:spAutoFit/>
          </a:bodyPr>
          <a:lstStyle/>
          <a:p>
            <a:r>
              <a:rPr lang="en-US" sz="1600" b="1" cap="small" dirty="0">
                <a:solidFill>
                  <a:srgbClr val="FF0000"/>
                </a:solidFill>
                <a:latin typeface="Helvetica Light"/>
              </a:rPr>
              <a:t>known</a:t>
            </a:r>
          </a:p>
          <a:p>
            <a:r>
              <a:rPr lang="en-US" sz="1600" dirty="0">
                <a:solidFill>
                  <a:srgbClr val="FF0000"/>
                </a:solidFill>
                <a:latin typeface="Helvetica Light"/>
              </a:rPr>
              <a:t>speed = 110 km/h</a:t>
            </a:r>
          </a:p>
          <a:p>
            <a:r>
              <a:rPr lang="en-US" sz="1600" dirty="0">
                <a:solidFill>
                  <a:srgbClr val="FF0000"/>
                </a:solidFill>
                <a:latin typeface="Helvetica Light"/>
              </a:rPr>
              <a:t>time = 4.0 h</a:t>
            </a:r>
          </a:p>
          <a:p>
            <a:endParaRPr lang="en-US" sz="1600" b="1" i="1" dirty="0">
              <a:solidFill>
                <a:srgbClr val="FF0000"/>
              </a:solidFill>
              <a:latin typeface="Helvetica Light"/>
            </a:endParaRPr>
          </a:p>
          <a:p>
            <a:endParaRPr lang="en-US" sz="1600" b="1" i="1" dirty="0">
              <a:solidFill>
                <a:srgbClr val="FF0000"/>
              </a:solidFill>
              <a:latin typeface="Helvetica Light"/>
            </a:endParaRPr>
          </a:p>
          <a:p>
            <a:r>
              <a:rPr lang="en-US" sz="1600" b="1" cap="small" dirty="0">
                <a:solidFill>
                  <a:srgbClr val="FF0000"/>
                </a:solidFill>
                <a:latin typeface="Helvetica Light"/>
              </a:rPr>
              <a:t>unknown</a:t>
            </a:r>
          </a:p>
          <a:p>
            <a:r>
              <a:rPr lang="en-US" sz="1600" dirty="0">
                <a:solidFill>
                  <a:srgbClr val="FF0000"/>
                </a:solidFill>
                <a:latin typeface="Helvetica Light"/>
              </a:rPr>
              <a:t>distance = ? km 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937760" cy="4407408"/>
          </a:xfrm>
        </p:spPr>
        <p:txBody>
          <a:bodyPr lIns="0" tIns="0"/>
          <a:lstStyle/>
          <a:p>
            <a:pPr marL="0" lvl="0" indent="0">
              <a:buNone/>
            </a:pPr>
            <a:r>
              <a:rPr lang="en-US" sz="1400" i="1" u="sng" dirty="0">
                <a:solidFill>
                  <a:srgbClr val="000000"/>
                </a:solidFill>
                <a:latin typeface="Helvetica Light"/>
                <a:cs typeface="Helvetica"/>
              </a:rPr>
              <a:t>Use with Example Problem 1.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Helvetica"/>
                <a:cs typeface="Helvetica"/>
              </a:rPr>
              <a:t>Problem </a:t>
            </a:r>
          </a:p>
          <a:p>
            <a:pPr marL="0" lvl="0" indent="0">
              <a:buNone/>
            </a:pPr>
            <a:r>
              <a:rPr lang="en-US" sz="1600" dirty="0">
                <a:solidFill>
                  <a:prstClr val="black"/>
                </a:solidFill>
                <a:latin typeface="Helvetica Light"/>
              </a:rPr>
              <a:t>When a car travels at a speed of </a:t>
            </a:r>
            <a:br>
              <a:rPr lang="en-US" sz="1600" dirty="0">
                <a:solidFill>
                  <a:prstClr val="black"/>
                </a:solidFill>
                <a:latin typeface="Helvetica Light"/>
              </a:rPr>
            </a:br>
            <a:r>
              <a:rPr lang="en-US" sz="1600" dirty="0">
                <a:solidFill>
                  <a:prstClr val="black"/>
                </a:solidFill>
                <a:latin typeface="Helvetica Light"/>
              </a:rPr>
              <a:t>110 km/h for 4.0 h, how far did the car travel?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Helvetica Light"/>
            </a:endParaRPr>
          </a:p>
          <a:p>
            <a:pPr marL="0" indent="0">
              <a:buNone/>
            </a:pPr>
            <a:r>
              <a:rPr lang="en-US" sz="1800" dirty="0">
                <a:latin typeface="Helvetica Light"/>
                <a:cs typeface="Helvetica Ligh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9726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  <p:bldP spid="1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P_Bann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Mathematics and Physics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051560"/>
            <a:ext cx="8229600" cy="2735472"/>
          </a:xfrm>
        </p:spPr>
        <p:txBody>
          <a:bodyPr lIns="0" tIns="0" rIns="0" bIns="0">
            <a:normAutofit fontScale="92500" lnSpcReduction="10000"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>
                <a:solidFill>
                  <a:srgbClr val="B90000"/>
                </a:solidFill>
                <a:latin typeface="Helvetica"/>
                <a:cs typeface="Helvetica"/>
              </a:rPr>
              <a:t>Review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b="1" dirty="0">
                <a:solidFill>
                  <a:srgbClr val="000000"/>
                </a:solidFill>
                <a:latin typeface="Helvetica"/>
                <a:cs typeface="Helvetica"/>
              </a:rPr>
              <a:t>Essential Questions</a:t>
            </a:r>
          </a:p>
          <a:p>
            <a:pPr>
              <a:spcAft>
                <a:spcPts val="1200"/>
              </a:spcAft>
            </a:pPr>
            <a:r>
              <a:rPr lang="en-US" sz="1900" dirty="0">
                <a:latin typeface="Helvetica Light"/>
                <a:cs typeface="Helvetica Light"/>
              </a:rPr>
              <a:t>Why do scientists use the metric system?</a:t>
            </a:r>
          </a:p>
          <a:p>
            <a:pPr>
              <a:spcAft>
                <a:spcPts val="1200"/>
              </a:spcAft>
            </a:pPr>
            <a:r>
              <a:rPr lang="en-US" sz="1900" dirty="0">
                <a:latin typeface="Helvetica Light"/>
                <a:cs typeface="Helvetica Light"/>
              </a:rPr>
              <a:t>How can dimensional analysis help evaluate answers?</a:t>
            </a:r>
          </a:p>
          <a:p>
            <a:pPr>
              <a:spcAft>
                <a:spcPts val="1200"/>
              </a:spcAft>
            </a:pPr>
            <a:r>
              <a:rPr lang="en-US" sz="1900" dirty="0">
                <a:latin typeface="Helvetica Light"/>
                <a:cs typeface="Helvetica Light"/>
              </a:rPr>
              <a:t>What are significant figures?</a:t>
            </a:r>
          </a:p>
          <a:p>
            <a:pPr marL="0" indent="0"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2200" b="1" dirty="0">
                <a:solidFill>
                  <a:srgbClr val="000000"/>
                </a:solidFill>
                <a:latin typeface="Helvetica"/>
                <a:cs typeface="Helvetica"/>
              </a:rPr>
              <a:t>Vocabulary</a:t>
            </a: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799499"/>
            <a:ext cx="273553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Helvetica Light"/>
              </a:rPr>
              <a:t>dimensional analysis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Helvetica Light"/>
              </a:rPr>
              <a:t>significant figures</a:t>
            </a:r>
          </a:p>
        </p:txBody>
      </p:sp>
    </p:spTree>
    <p:extLst>
      <p:ext uri="{BB962C8B-B14F-4D97-AF65-F5344CB8AC3E}">
        <p14:creationId xmlns:p14="http://schemas.microsoft.com/office/powerpoint/2010/main" val="1392528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51560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>
                <a:solidFill>
                  <a:srgbClr val="B90000"/>
                </a:solidFill>
                <a:latin typeface="Helvetica"/>
                <a:cs typeface="Helvetica"/>
              </a:rPr>
              <a:t>Essential Questions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Helvetica Light"/>
                <a:cs typeface="Helvetica Light"/>
              </a:rPr>
              <a:t>Why do scientists use the metric system?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Helvetica Light"/>
                <a:cs typeface="Helvetica Light"/>
              </a:rPr>
              <a:t>How can dimensional analysis help evaluate answers?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Helvetica Light"/>
                <a:cs typeface="Helvetica Light"/>
              </a:rPr>
              <a:t>What are significant figures?</a:t>
            </a: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5" name="Picture 4" descr="PPP_Bann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Mathematics and Physics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851355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45920"/>
            <a:ext cx="4108963" cy="4771996"/>
          </a:xfrm>
        </p:spPr>
        <p:txBody>
          <a:bodyPr lIns="0" tIns="0" numCol="1"/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>
                <a:latin typeface="Helvetica"/>
                <a:cs typeface="Helvetica"/>
              </a:rPr>
              <a:t>Review</a:t>
            </a:r>
          </a:p>
          <a:p>
            <a:r>
              <a:rPr lang="en-US" sz="1800" dirty="0">
                <a:latin typeface="Helvetica Light"/>
              </a:rPr>
              <a:t>SI</a:t>
            </a:r>
          </a:p>
          <a:p>
            <a:endParaRPr lang="en-US" sz="1800" dirty="0">
              <a:latin typeface="Helvetica Light"/>
              <a:cs typeface="Helvetica Light"/>
            </a:endParaRPr>
          </a:p>
        </p:txBody>
      </p:sp>
      <p:pic>
        <p:nvPicPr>
          <p:cNvPr id="5" name="Picture 4" descr="PPP_Bann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66163" y="1645920"/>
            <a:ext cx="4132619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en-US" sz="2200" b="1" dirty="0">
                <a:latin typeface="Helvetica"/>
                <a:cs typeface="Helvetica"/>
              </a:rPr>
              <a:t>New</a:t>
            </a:r>
          </a:p>
          <a:p>
            <a:r>
              <a:rPr lang="en-US" sz="1800" dirty="0">
                <a:latin typeface="Helvetica Light"/>
              </a:rPr>
              <a:t>dimensional analysis</a:t>
            </a:r>
          </a:p>
          <a:p>
            <a:r>
              <a:rPr lang="en-US" sz="1800" dirty="0">
                <a:latin typeface="Helvetica Light"/>
              </a:rPr>
              <a:t>significant figures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Mathematics and Physics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051560"/>
            <a:ext cx="8229600" cy="5162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Font typeface="Arial"/>
              <a:buNone/>
            </a:pPr>
            <a:r>
              <a:rPr lang="en-US" sz="2800" b="1" dirty="0">
                <a:solidFill>
                  <a:srgbClr val="B90000"/>
                </a:solidFill>
                <a:latin typeface="Helvetica"/>
                <a:cs typeface="Helvetica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81521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51560"/>
            <a:ext cx="8229600" cy="687164"/>
          </a:xfrm>
        </p:spPr>
        <p:txBody>
          <a:bodyPr lIns="0" t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>
                <a:latin typeface="Helvetica"/>
                <a:cs typeface="Helvetica"/>
              </a:rPr>
              <a:t>Mathematics in Physics </a:t>
            </a:r>
          </a:p>
        </p:txBody>
      </p:sp>
      <p:pic>
        <p:nvPicPr>
          <p:cNvPr id="5" name="Picture 4" descr="PPP_Bann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Mathematics and Physics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463040"/>
            <a:ext cx="7337394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Helvetica Light"/>
              </a:rPr>
              <a:t>Physicists often use the language of mathematics. 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Helvetica Light"/>
              </a:rPr>
              <a:t>Physicists rely on theories and experiments with numerical results to support their conclusions. 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63945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51560"/>
            <a:ext cx="8229600" cy="687164"/>
          </a:xfrm>
        </p:spPr>
        <p:txBody>
          <a:bodyPr lIns="0" t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>
                <a:latin typeface="Helvetica"/>
                <a:cs typeface="Helvetica"/>
              </a:rPr>
              <a:t>SI Units</a:t>
            </a:r>
          </a:p>
        </p:txBody>
      </p:sp>
      <p:pic>
        <p:nvPicPr>
          <p:cNvPr id="5" name="Picture 4" descr="PPP_Bann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Mathematics and Physics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463040"/>
            <a:ext cx="350520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Helvetica Light"/>
              </a:rPr>
              <a:t>The worldwide scientific community uses an adaptation of the metric system called </a:t>
            </a:r>
            <a:r>
              <a:rPr lang="en-US" sz="1800" i="1" dirty="0" err="1">
                <a:latin typeface="Helvetica Light"/>
              </a:rPr>
              <a:t>Systeme</a:t>
            </a:r>
            <a:r>
              <a:rPr lang="en-US" sz="1800" i="1" dirty="0">
                <a:latin typeface="Helvetica Light"/>
              </a:rPr>
              <a:t> International </a:t>
            </a:r>
            <a:r>
              <a:rPr lang="en-US" sz="1800" i="1" dirty="0" err="1">
                <a:latin typeface="Helvetica Light"/>
              </a:rPr>
              <a:t>d’Unites</a:t>
            </a:r>
            <a:r>
              <a:rPr lang="en-US" sz="1800" i="1" dirty="0">
                <a:latin typeface="Helvetica Light"/>
              </a:rPr>
              <a:t> </a:t>
            </a:r>
            <a:r>
              <a:rPr lang="en-US" sz="1800" dirty="0">
                <a:latin typeface="Helvetica Light"/>
              </a:rPr>
              <a:t>or SI.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Helvetica Light"/>
              </a:rPr>
              <a:t>The SI system of measurement uses seven base quantities. 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Helvetica Light"/>
              </a:rPr>
              <a:t>Other units, called derived units, are created by combining the base units in various ways.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Helvetica Light"/>
            </a:endParaRPr>
          </a:p>
        </p:txBody>
      </p:sp>
      <p:pic>
        <p:nvPicPr>
          <p:cNvPr id="8" name="Content Placeholder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t="-287" r="7462" b="3645"/>
          <a:stretch>
            <a:fillRect/>
          </a:stretch>
        </p:blipFill>
        <p:spPr bwMode="auto">
          <a:xfrm>
            <a:off x="3962400" y="1524000"/>
            <a:ext cx="4800600" cy="403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765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51560"/>
            <a:ext cx="8229600" cy="2863943"/>
          </a:xfrm>
        </p:spPr>
        <p:txBody>
          <a:bodyPr lIns="0" t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>
                <a:latin typeface="Helvetica"/>
                <a:cs typeface="Helvetica"/>
              </a:rPr>
              <a:t>SI Units</a:t>
            </a:r>
          </a:p>
        </p:txBody>
      </p:sp>
      <p:pic>
        <p:nvPicPr>
          <p:cNvPr id="5" name="Picture 4" descr="PPP_Bann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Mathematics and Physics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463040"/>
            <a:ext cx="2212848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Helvetica Light"/>
              </a:rPr>
              <a:t>Prefixes are used to change SI base units to powers of 10. </a:t>
            </a:r>
          </a:p>
          <a:p>
            <a:pPr>
              <a:spcBef>
                <a:spcPct val="50000"/>
              </a:spcBef>
            </a:pPr>
            <a:endParaRPr lang="en-US" sz="1800" dirty="0">
              <a:latin typeface="Helvetica Light"/>
            </a:endParaRPr>
          </a:p>
        </p:txBody>
      </p:sp>
      <p:pic>
        <p:nvPicPr>
          <p:cNvPr id="11" name="Content Placeholder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" t="3233" r="4616" b="3993"/>
          <a:stretch>
            <a:fillRect/>
          </a:stretch>
        </p:blipFill>
        <p:spPr bwMode="auto">
          <a:xfrm>
            <a:off x="2907638" y="1307593"/>
            <a:ext cx="5855362" cy="478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628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51560"/>
            <a:ext cx="8229600" cy="2863943"/>
          </a:xfrm>
        </p:spPr>
        <p:txBody>
          <a:bodyPr lIns="0" t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>
                <a:latin typeface="Helvetica"/>
                <a:cs typeface="Helvetica"/>
              </a:rPr>
              <a:t>Dimensional Analysis</a:t>
            </a:r>
          </a:p>
        </p:txBody>
      </p:sp>
      <p:pic>
        <p:nvPicPr>
          <p:cNvPr id="5" name="Picture 4" descr="PPP_Bann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Mathematics and Physics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463040"/>
            <a:ext cx="842887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00" indent="-292100">
              <a:spcBef>
                <a:spcPct val="50000"/>
              </a:spcBef>
            </a:pPr>
            <a:r>
              <a:rPr lang="en-US" sz="1800" b="1" dirty="0">
                <a:latin typeface="Helvetica Light"/>
              </a:rPr>
              <a:t>Dimensional analysis </a:t>
            </a:r>
            <a:r>
              <a:rPr lang="en-US" sz="1800" dirty="0">
                <a:latin typeface="Helvetica Light"/>
              </a:rPr>
              <a:t>is a method of treating the units as algebraic quantities, which can be cancelled.</a:t>
            </a:r>
          </a:p>
          <a:p>
            <a:pPr marL="292100" indent="-292100">
              <a:spcBef>
                <a:spcPct val="50000"/>
              </a:spcBef>
            </a:pPr>
            <a:r>
              <a:rPr lang="en-US" sz="1800" dirty="0">
                <a:latin typeface="Helvetica Light"/>
              </a:rPr>
              <a:t>Dimensional analysis can be used to </a:t>
            </a:r>
          </a:p>
          <a:p>
            <a:pPr marL="692150" lvl="1" indent="-292100">
              <a:spcBef>
                <a:spcPct val="50000"/>
              </a:spcBef>
            </a:pPr>
            <a:r>
              <a:rPr lang="en-US" sz="1600" dirty="0">
                <a:latin typeface="Helvetica Light"/>
              </a:rPr>
              <a:t>Check that you have set up a problem correctly</a:t>
            </a:r>
          </a:p>
          <a:p>
            <a:pPr marL="692150" lvl="1" indent="-292100">
              <a:spcBef>
                <a:spcPct val="50000"/>
              </a:spcBef>
            </a:pPr>
            <a:r>
              <a:rPr lang="en-US" sz="1600" dirty="0">
                <a:latin typeface="Helvetica Light"/>
              </a:rPr>
              <a:t>Check that your answer is in the correct units</a:t>
            </a:r>
          </a:p>
          <a:p>
            <a:pPr marL="692150" lvl="1" indent="-292100">
              <a:spcBef>
                <a:spcPct val="50000"/>
              </a:spcBef>
            </a:pPr>
            <a:r>
              <a:rPr lang="en-US" sz="1600" dirty="0">
                <a:latin typeface="Helvetica Light"/>
              </a:rPr>
              <a:t>Choose conversion factors</a:t>
            </a:r>
          </a:p>
          <a:p>
            <a:pPr marL="292100" indent="-292100">
              <a:spcBef>
                <a:spcPct val="50000"/>
              </a:spcBef>
            </a:pPr>
            <a:r>
              <a:rPr lang="en-US" sz="1800" b="1" dirty="0">
                <a:latin typeface="Helvetica Light"/>
              </a:rPr>
              <a:t>Example:</a:t>
            </a:r>
          </a:p>
          <a:p>
            <a:pPr marL="692150" lvl="1" indent="-292100">
              <a:spcBef>
                <a:spcPct val="50000"/>
              </a:spcBef>
            </a:pPr>
            <a:endParaRPr lang="en-US" sz="1600" dirty="0">
              <a:latin typeface="Helvetica Light"/>
            </a:endParaRPr>
          </a:p>
          <a:p>
            <a:pPr marL="692150" lvl="1" indent="-292100">
              <a:spcBef>
                <a:spcPct val="50000"/>
              </a:spcBef>
            </a:pPr>
            <a:endParaRPr lang="en-US" sz="1600" dirty="0">
              <a:latin typeface="Helvetica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07" y="4059935"/>
            <a:ext cx="6546242" cy="158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84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51560"/>
            <a:ext cx="8229600" cy="2863943"/>
          </a:xfrm>
        </p:spPr>
        <p:txBody>
          <a:bodyPr lIns="0" t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>
                <a:latin typeface="Helvetica"/>
                <a:cs typeface="Helvetica"/>
              </a:rPr>
              <a:t>Dimensional Analysis</a:t>
            </a:r>
          </a:p>
        </p:txBody>
      </p:sp>
      <p:pic>
        <p:nvPicPr>
          <p:cNvPr id="5" name="Picture 4" descr="PPP_Banne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Mathematics and Physics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463040"/>
            <a:ext cx="842887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None/>
            </a:pPr>
            <a:r>
              <a:rPr lang="en-US" sz="2000" b="1" dirty="0">
                <a:solidFill>
                  <a:srgbClr val="B90000"/>
                </a:solidFill>
                <a:latin typeface="Helvetica"/>
                <a:cs typeface="Helvetica"/>
              </a:rPr>
              <a:t>Practice Problems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Helvetica Light"/>
              </a:rPr>
              <a:t>Convert 32 cm/s to km/h.</a:t>
            </a:r>
            <a:br>
              <a:rPr lang="en-US" sz="1800" dirty="0">
                <a:latin typeface="Helvetica Light"/>
              </a:rPr>
            </a:br>
            <a:br>
              <a:rPr lang="en-US" sz="1800" dirty="0">
                <a:latin typeface="Helvetica Light"/>
              </a:rPr>
            </a:br>
            <a:br>
              <a:rPr lang="en-US" sz="1800" dirty="0">
                <a:latin typeface="Helvetica Light"/>
              </a:rPr>
            </a:br>
            <a:br>
              <a:rPr lang="en-US" sz="1800" dirty="0">
                <a:latin typeface="Helvetica Light"/>
              </a:rPr>
            </a:br>
            <a:endParaRPr lang="en-US" sz="1800" dirty="0">
              <a:latin typeface="Helvetica Light"/>
            </a:endParaRPr>
          </a:p>
          <a:p>
            <a:pPr>
              <a:spcBef>
                <a:spcPct val="50000"/>
              </a:spcBef>
            </a:pPr>
            <a:r>
              <a:rPr lang="en-US" sz="1800" dirty="0">
                <a:latin typeface="Helvetica Light"/>
              </a:rPr>
              <a:t>Determine the units for energy using the formula for kinetic energy:</a:t>
            </a:r>
            <a:br>
              <a:rPr lang="en-US" sz="1800" dirty="0">
                <a:latin typeface="Helvetica Light"/>
              </a:rPr>
            </a:br>
            <a:r>
              <a:rPr lang="en-US" sz="1800" i="1" dirty="0">
                <a:latin typeface="Helvetica Light"/>
              </a:rPr>
              <a:t>Kinetic energy  </a:t>
            </a:r>
            <a:r>
              <a:rPr lang="en-US" sz="1800" dirty="0">
                <a:latin typeface="Helvetica Light"/>
              </a:rPr>
              <a:t>= </a:t>
            </a:r>
            <a:r>
              <a:rPr lang="en-US" sz="1800" i="1" dirty="0">
                <a:latin typeface="Helvetica Light"/>
              </a:rPr>
              <a:t> </a:t>
            </a:r>
            <a:r>
              <a:rPr lang="en-US" sz="1800" dirty="0">
                <a:latin typeface="Helvetica Light"/>
                <a:sym typeface="Symbol"/>
              </a:rPr>
              <a:t> </a:t>
            </a:r>
            <a:r>
              <a:rPr lang="en-US" sz="1800" i="1" dirty="0">
                <a:latin typeface="Helvetica Light"/>
              </a:rPr>
              <a:t>mass </a:t>
            </a:r>
            <a:r>
              <a:rPr lang="en-US" sz="1800" dirty="0">
                <a:latin typeface="Helvetica Light"/>
                <a:sym typeface="Symbol"/>
              </a:rPr>
              <a:t> (</a:t>
            </a:r>
            <a:r>
              <a:rPr lang="en-US" sz="1800" i="1" dirty="0">
                <a:latin typeface="Helvetica Light"/>
                <a:sym typeface="Symbol"/>
              </a:rPr>
              <a:t>velocity</a:t>
            </a:r>
            <a:r>
              <a:rPr lang="en-US" sz="1800" dirty="0">
                <a:latin typeface="Helvetica Light"/>
                <a:sym typeface="Symbol"/>
              </a:rPr>
              <a:t>)</a:t>
            </a:r>
            <a:r>
              <a:rPr lang="en-US" sz="1800" baseline="30000" dirty="0">
                <a:latin typeface="Helvetica Light"/>
                <a:sym typeface="Symbol"/>
              </a:rPr>
              <a:t>2</a:t>
            </a:r>
            <a:r>
              <a:rPr lang="en-US" sz="1800" dirty="0">
                <a:latin typeface="Helvetica Light"/>
              </a:rPr>
              <a:t>. Recall that the unit of mass is kilograms and that velocity is measured in meters per second.</a:t>
            </a:r>
          </a:p>
          <a:p>
            <a:pPr marL="692150" lvl="1" indent="-292100">
              <a:spcBef>
                <a:spcPct val="50000"/>
              </a:spcBef>
            </a:pPr>
            <a:endParaRPr lang="en-US" sz="1600" dirty="0">
              <a:latin typeface="Helvetica Light"/>
            </a:endParaRPr>
          </a:p>
          <a:p>
            <a:pPr marL="692150" lvl="1" indent="-292100">
              <a:spcBef>
                <a:spcPct val="50000"/>
              </a:spcBef>
            </a:pPr>
            <a:endParaRPr lang="en-US" sz="1600" dirty="0">
              <a:latin typeface="Helvetica Ligh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775207"/>
              </p:ext>
            </p:extLst>
          </p:nvPr>
        </p:nvGraphicFramePr>
        <p:xfrm>
          <a:off x="822960" y="2487168"/>
          <a:ext cx="7095744" cy="886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4" imgW="3657600" imgH="457200" progId="Equation.DSMT4">
                  <p:embed/>
                </p:oleObj>
              </mc:Choice>
              <mc:Fallback>
                <p:oleObj name="Equation" r:id="rId4" imgW="36576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2960" y="2487168"/>
                        <a:ext cx="7095744" cy="886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19007"/>
              </p:ext>
            </p:extLst>
          </p:nvPr>
        </p:nvGraphicFramePr>
        <p:xfrm>
          <a:off x="889381" y="4441318"/>
          <a:ext cx="2217738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tion" r:id="rId6" imgW="1143000" imgH="431640" progId="Equation.DSMT4">
                  <p:embed/>
                </p:oleObj>
              </mc:Choice>
              <mc:Fallback>
                <p:oleObj name="Equation" r:id="rId6" imgW="114300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381" y="4441318"/>
                        <a:ext cx="2217738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466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51560"/>
            <a:ext cx="7626096" cy="2177325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Significant Figures</a:t>
            </a:r>
          </a:p>
        </p:txBody>
      </p:sp>
      <p:pic>
        <p:nvPicPr>
          <p:cNvPr id="5" name="Picture 4" descr="PPP_Bann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Mathematics and Physics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25840" r="6442" b="19407"/>
          <a:stretch/>
        </p:blipFill>
        <p:spPr bwMode="auto">
          <a:xfrm>
            <a:off x="1540764" y="3128111"/>
            <a:ext cx="5852160" cy="1356672"/>
          </a:xfrm>
          <a:prstGeom prst="roundRect">
            <a:avLst>
              <a:gd name="adj" fmla="val 9927"/>
            </a:avLst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50392" y="4596089"/>
            <a:ext cx="7232904" cy="1927004"/>
          </a:xfrm>
          <a:prstGeom prst="rect">
            <a:avLst/>
          </a:prstGeom>
        </p:spPr>
        <p:txBody>
          <a:bodyPr wrap="none" lIns="0" numCol="2" spcCol="457200">
            <a:noAutofit/>
          </a:bodyPr>
          <a:lstStyle/>
          <a:p>
            <a:pPr>
              <a:spcAft>
                <a:spcPts val="300"/>
              </a:spcAft>
            </a:pPr>
            <a:r>
              <a:rPr lang="en-US" sz="1600" dirty="0">
                <a:latin typeface="Helvetica Light"/>
                <a:cs typeface="Helvetica"/>
              </a:rPr>
              <a:t>Using the upper measuring tool: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>
                <a:latin typeface="Helvetica Light"/>
                <a:cs typeface="Helvetica"/>
              </a:rPr>
              <a:t>The length is between </a:t>
            </a:r>
            <a:br>
              <a:rPr lang="en-US" sz="1600" dirty="0">
                <a:latin typeface="Helvetica Light"/>
                <a:cs typeface="Helvetica"/>
              </a:rPr>
            </a:br>
            <a:r>
              <a:rPr lang="en-US" sz="1600" dirty="0">
                <a:latin typeface="Helvetica Light"/>
                <a:cs typeface="Helvetica"/>
              </a:rPr>
              <a:t>9.50 cm and 9.60 cm. 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>
                <a:latin typeface="Helvetica Light"/>
                <a:cs typeface="Helvetica"/>
              </a:rPr>
              <a:t>The measurement would be estimated to the nearest hundredth of a centimeter. </a:t>
            </a:r>
          </a:p>
          <a:p>
            <a:pPr>
              <a:spcAft>
                <a:spcPts val="300"/>
              </a:spcAft>
            </a:pPr>
            <a:endParaRPr lang="en-US" sz="1600" dirty="0">
              <a:latin typeface="Helvetica Light"/>
              <a:cs typeface="Helvetica"/>
            </a:endParaRPr>
          </a:p>
          <a:p>
            <a:pPr>
              <a:spcAft>
                <a:spcPts val="300"/>
              </a:spcAft>
            </a:pPr>
            <a:r>
              <a:rPr lang="en-US" sz="1600" dirty="0">
                <a:latin typeface="Helvetica Light"/>
                <a:cs typeface="Helvetica"/>
              </a:rPr>
              <a:t>Using the lower measuring tool: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>
                <a:latin typeface="Helvetica Light"/>
                <a:cs typeface="Helvetica"/>
              </a:rPr>
              <a:t>The length is between </a:t>
            </a:r>
            <a:br>
              <a:rPr lang="en-US" sz="1600" dirty="0">
                <a:latin typeface="Helvetica Light"/>
                <a:cs typeface="Helvetica"/>
              </a:rPr>
            </a:br>
            <a:r>
              <a:rPr lang="en-US" sz="1600" dirty="0">
                <a:latin typeface="Helvetica Light"/>
                <a:cs typeface="Helvetica"/>
              </a:rPr>
              <a:t>9.0 cm  and 10 cm. </a:t>
            </a:r>
          </a:p>
          <a:p>
            <a:pPr marL="285750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>
                <a:latin typeface="Helvetica Light"/>
                <a:cs typeface="Helvetica"/>
              </a:rPr>
              <a:t>The measurement would be estimated to the nearest tenth of a centimeter.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463040"/>
            <a:ext cx="8138160" cy="166507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30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Helvetica Light"/>
                <a:cs typeface="Helvetica"/>
              </a:rPr>
              <a:t>All measurements are approximate and have significant figures.</a:t>
            </a:r>
            <a:r>
              <a:rPr lang="en-US" dirty="0">
                <a:solidFill>
                  <a:prstClr val="black"/>
                </a:solidFill>
                <a:latin typeface="Helvetica Light"/>
              </a:rPr>
              <a:t> The last digit given for any measurement is the uncertain digit.</a:t>
            </a:r>
          </a:p>
          <a:p>
            <a:pPr marL="342900" lvl="0" indent="-342900">
              <a:spcBef>
                <a:spcPct val="20000"/>
              </a:spcBef>
              <a:spcAft>
                <a:spcPts val="300"/>
              </a:spcAft>
              <a:buFont typeface="Arial"/>
              <a:buChar char="•"/>
            </a:pPr>
            <a:r>
              <a:rPr lang="en-US" b="1" dirty="0">
                <a:solidFill>
                  <a:prstClr val="black"/>
                </a:solidFill>
                <a:latin typeface="Helvetica Light"/>
                <a:cs typeface="Helvetica"/>
              </a:rPr>
              <a:t>Significant figures</a:t>
            </a:r>
            <a:r>
              <a:rPr lang="en-US" dirty="0">
                <a:solidFill>
                  <a:prstClr val="black"/>
                </a:solidFill>
                <a:latin typeface="Helvetica Light"/>
                <a:cs typeface="Helvetica"/>
              </a:rPr>
              <a:t> are the valid digit in a measurement.</a:t>
            </a:r>
          </a:p>
          <a:p>
            <a:pPr marL="342900" lvl="0" indent="-342900">
              <a:spcBef>
                <a:spcPct val="20000"/>
              </a:spcBef>
              <a:spcAft>
                <a:spcPts val="30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Helvetica Light"/>
                <a:cs typeface="Helvetica"/>
              </a:rPr>
              <a:t>The number of significant figures depends on the precision of the measuring device.</a:t>
            </a:r>
            <a:r>
              <a:rPr lang="en-US" dirty="0">
                <a:solidFill>
                  <a:prstClr val="black"/>
                </a:solidFill>
                <a:latin typeface="Helvetica Light"/>
              </a:rPr>
              <a:t> </a:t>
            </a:r>
            <a:endParaRPr lang="en-US" dirty="0">
              <a:solidFill>
                <a:prstClr val="black"/>
              </a:solidFill>
              <a:latin typeface="Helvetica Ligh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56490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872</Words>
  <Application>Microsoft Office PowerPoint</Application>
  <PresentationFormat>On-screen Show (4:3)</PresentationFormat>
  <Paragraphs>198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Courier New</vt:lpstr>
      <vt:lpstr>Helvetica</vt:lpstr>
      <vt:lpstr>Helvetica Light</vt:lpstr>
      <vt:lpstr>Symbol</vt:lpstr>
      <vt:lpstr>Office Theme</vt:lpstr>
      <vt:lpstr>Equation</vt:lpstr>
      <vt:lpstr>Section 2: Mathematics and Physics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McGraw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gatekeeper</dc:creator>
  <cp:lastModifiedBy>Waddell, Jack N.</cp:lastModifiedBy>
  <cp:revision>116</cp:revision>
  <cp:lastPrinted>2013-07-12T13:26:33Z</cp:lastPrinted>
  <dcterms:created xsi:type="dcterms:W3CDTF">2013-07-09T14:24:31Z</dcterms:created>
  <dcterms:modified xsi:type="dcterms:W3CDTF">2018-08-14T20:43:33Z</dcterms:modified>
</cp:coreProperties>
</file>