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8"/>
  </p:notesMasterIdLst>
  <p:sldIdLst>
    <p:sldId id="256" r:id="rId2"/>
    <p:sldId id="275" r:id="rId3"/>
    <p:sldId id="296" r:id="rId4"/>
    <p:sldId id="274" r:id="rId5"/>
    <p:sldId id="267" r:id="rId6"/>
    <p:sldId id="291" r:id="rId7"/>
    <p:sldId id="268" r:id="rId8"/>
    <p:sldId id="276" r:id="rId9"/>
    <p:sldId id="292" r:id="rId10"/>
    <p:sldId id="279" r:id="rId11"/>
    <p:sldId id="299" r:id="rId12"/>
    <p:sldId id="294" r:id="rId13"/>
    <p:sldId id="280" r:id="rId14"/>
    <p:sldId id="300" r:id="rId15"/>
    <p:sldId id="263" r:id="rId16"/>
    <p:sldId id="301" r:id="rId17"/>
    <p:sldId id="264" r:id="rId18"/>
    <p:sldId id="269" r:id="rId19"/>
    <p:sldId id="287" r:id="rId20"/>
    <p:sldId id="297" r:id="rId21"/>
    <p:sldId id="288" r:id="rId22"/>
    <p:sldId id="289" r:id="rId23"/>
    <p:sldId id="290" r:id="rId24"/>
    <p:sldId id="295" r:id="rId25"/>
    <p:sldId id="298" r:id="rId26"/>
    <p:sldId id="2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1A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89" autoAdjust="0"/>
  </p:normalViewPr>
  <p:slideViewPr>
    <p:cSldViewPr>
      <p:cViewPr varScale="1">
        <p:scale>
          <a:sx n="55" d="100"/>
          <a:sy n="55" d="100"/>
        </p:scale>
        <p:origin x="12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CE9AC-2324-43FB-BC49-A5F6F2B049B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F37E8-5743-417F-AAFF-A366E66D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F37E8-5743-417F-AAFF-A366E66D76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1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5750-61DF-EF4C-94D4-1C92552B6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5358-F483-C04E-8214-A1714362E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38CC-64C5-7144-93EB-BBF9AFF1D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B008-10E6-0844-A084-E8C76DCC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2EA-2C11-5A45-A77C-210607AE3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88D-8CE8-DA45-BF8F-22D397CC2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912-249E-1448-95F3-773E83593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BB8E-241F-6448-AE30-12E1649E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D04-C43F-AE45-ABA5-F6FCB0560C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B008-10E6-0844-A084-E8C76DCC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B008-10E6-0844-A084-E8C76DCC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B008-10E6-0844-A084-E8C76DCC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9783-2886-C649-8FB6-09BF9377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40B008-10E6-0844-A084-E8C76DCC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273" y="1905000"/>
            <a:ext cx="7951453" cy="982425"/>
          </a:xfrm>
        </p:spPr>
        <p:txBody>
          <a:bodyPr/>
          <a:lstStyle/>
          <a:p>
            <a:r>
              <a:rPr lang="en-US" dirty="0"/>
              <a:t>Welcome to Forensic Science!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876300" y="568236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Trebuchet MS"/>
                <a:cs typeface="Trebuchet MS"/>
              </a:rPr>
              <a:t>Mr. Waddell &amp; Mr. Knowlton PHS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481974" y="2213284"/>
            <a:ext cx="8332452" cy="41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12192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65914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23EE8D-7DFF-49EE-B947-3B1095593D9C}"/>
              </a:ext>
            </a:extLst>
          </p:cNvPr>
          <p:cNvSpPr txBox="1"/>
          <p:nvPr/>
        </p:nvSpPr>
        <p:spPr>
          <a:xfrm>
            <a:off x="1104900" y="4189353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So, what is Forensic Science?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B166B-FB53-4457-98AD-371CC8E9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17926"/>
            <a:ext cx="5781575" cy="64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79AD7-5BE3-4DE5-8E0A-D2349B6C3BC0}"/>
              </a:ext>
            </a:extLst>
          </p:cNvPr>
          <p:cNvSpPr txBox="1"/>
          <p:nvPr/>
        </p:nvSpPr>
        <p:spPr>
          <a:xfrm>
            <a:off x="342900" y="12192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Dante" panose="02020502050200020203" pitchFamily="18" charset="0"/>
              </a:rPr>
              <a:t>How many of you saw an elderly woman?</a:t>
            </a:r>
          </a:p>
          <a:p>
            <a:endParaRPr lang="en-US" sz="3600" dirty="0">
              <a:latin typeface="Dante" panose="02020502050200020203" pitchFamily="18" charset="0"/>
            </a:endParaRPr>
          </a:p>
          <a:p>
            <a:r>
              <a:rPr lang="en-US" sz="3600" dirty="0">
                <a:latin typeface="Dante" panose="02020502050200020203" pitchFamily="18" charset="0"/>
              </a:rPr>
              <a:t>How many of you saw a young lady (looking away)?</a:t>
            </a:r>
          </a:p>
          <a:p>
            <a:endParaRPr lang="en-US" sz="3600" dirty="0">
              <a:latin typeface="Dante" panose="02020502050200020203" pitchFamily="18" charset="0"/>
            </a:endParaRPr>
          </a:p>
          <a:p>
            <a:r>
              <a:rPr lang="en-US" sz="3600" dirty="0">
                <a:latin typeface="Dante" panose="02020502050200020203" pitchFamily="18" charset="0"/>
              </a:rPr>
              <a:t>How many of you saw both?</a:t>
            </a:r>
          </a:p>
        </p:txBody>
      </p:sp>
    </p:spTree>
    <p:extLst>
      <p:ext uri="{BB962C8B-B14F-4D97-AF65-F5344CB8AC3E}">
        <p14:creationId xmlns:p14="http://schemas.microsoft.com/office/powerpoint/2010/main" val="234263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AF33C-011C-43F0-99A4-76F5AE4CAA30}"/>
              </a:ext>
            </a:extLst>
          </p:cNvPr>
          <p:cNvSpPr txBox="1"/>
          <p:nvPr/>
        </p:nvSpPr>
        <p:spPr>
          <a:xfrm>
            <a:off x="609600" y="674400"/>
            <a:ext cx="7658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 decide what you see on the next slide.</a:t>
            </a:r>
          </a:p>
          <a:p>
            <a:endParaRPr lang="en-US" sz="4400" dirty="0"/>
          </a:p>
          <a:p>
            <a:r>
              <a:rPr lang="en-US" sz="4400" dirty="0"/>
              <a:t>The dress is what two colors?</a:t>
            </a:r>
          </a:p>
          <a:p>
            <a:endParaRPr lang="en-US" sz="4400" dirty="0"/>
          </a:p>
          <a:p>
            <a:r>
              <a:rPr lang="en-US" sz="4400" dirty="0"/>
              <a:t>You have 7 seconds.</a:t>
            </a:r>
          </a:p>
          <a:p>
            <a:endParaRPr lang="en-US" sz="4400" dirty="0"/>
          </a:p>
          <a:p>
            <a:r>
              <a:rPr lang="en-US" sz="4400" dirty="0"/>
              <a:t>Write what you see!</a:t>
            </a:r>
          </a:p>
        </p:txBody>
      </p:sp>
    </p:spTree>
    <p:extLst>
      <p:ext uri="{BB962C8B-B14F-4D97-AF65-F5344CB8AC3E}">
        <p14:creationId xmlns:p14="http://schemas.microsoft.com/office/powerpoint/2010/main" val="109137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46C90-A18A-4206-AEC5-1F4C07AB9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333" r="30000" b="14445"/>
          <a:stretch/>
        </p:blipFill>
        <p:spPr>
          <a:xfrm>
            <a:off x="2438400" y="25400"/>
            <a:ext cx="409956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6C1A42-B413-47DD-8C3B-9A19E4FBF9A4}"/>
              </a:ext>
            </a:extLst>
          </p:cNvPr>
          <p:cNvSpPr txBox="1"/>
          <p:nvPr/>
        </p:nvSpPr>
        <p:spPr>
          <a:xfrm>
            <a:off x="914400" y="1246973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ante" panose="02020502050200020203" pitchFamily="18" charset="0"/>
              </a:rPr>
              <a:t>What did you see?</a:t>
            </a:r>
          </a:p>
          <a:p>
            <a:endParaRPr lang="en-US" sz="4000" dirty="0">
              <a:latin typeface="Dante" panose="02020502050200020203" pitchFamily="18" charset="0"/>
            </a:endParaRPr>
          </a:p>
          <a:p>
            <a:r>
              <a:rPr lang="en-US" sz="4000" dirty="0">
                <a:latin typeface="Dante" panose="02020502050200020203" pitchFamily="18" charset="0"/>
              </a:rPr>
              <a:t>How many saw a black and blue dress?</a:t>
            </a:r>
            <a:br>
              <a:rPr lang="en-US" sz="4000" dirty="0">
                <a:latin typeface="Dante" panose="02020502050200020203" pitchFamily="18" charset="0"/>
              </a:rPr>
            </a:br>
            <a:endParaRPr lang="en-US" sz="4000" dirty="0">
              <a:latin typeface="Dante" panose="02020502050200020203" pitchFamily="18" charset="0"/>
            </a:endParaRPr>
          </a:p>
          <a:p>
            <a:r>
              <a:rPr lang="en-US" sz="4000" dirty="0">
                <a:latin typeface="Dante" panose="02020502050200020203" pitchFamily="18" charset="0"/>
              </a:rPr>
              <a:t>How many saw and white and gold dress?</a:t>
            </a:r>
          </a:p>
        </p:txBody>
      </p:sp>
    </p:spTree>
    <p:extLst>
      <p:ext uri="{BB962C8B-B14F-4D97-AF65-F5344CB8AC3E}">
        <p14:creationId xmlns:p14="http://schemas.microsoft.com/office/powerpoint/2010/main" val="83370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0" y="53975"/>
            <a:ext cx="5867400" cy="784225"/>
          </a:xfrm>
        </p:spPr>
        <p:txBody>
          <a:bodyPr/>
          <a:lstStyle/>
          <a:p>
            <a:pPr eaLnBrk="1" hangingPunct="1"/>
            <a:r>
              <a:rPr lang="en-US" sz="3000" b="1" dirty="0"/>
              <a:t>Course Syllabus &amp; Expectations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143000"/>
            <a:ext cx="861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Materials</a:t>
            </a:r>
          </a:p>
          <a:p>
            <a:endParaRPr lang="en-US" sz="2700" dirty="0"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Course Content</a:t>
            </a:r>
          </a:p>
          <a:p>
            <a:endParaRPr lang="en-US" sz="2700" dirty="0"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Expectations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5914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38200"/>
            <a:ext cx="2032000" cy="30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56" y="4114800"/>
            <a:ext cx="2118407" cy="233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3458254"/>
            <a:ext cx="2032000" cy="30812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4069079"/>
            <a:ext cx="2057400" cy="19940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2B2E-1D1E-4140-9EDA-15E6EE63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3" y="0"/>
            <a:ext cx="8801894" cy="7620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7030A0"/>
                </a:solidFill>
              </a:rPr>
              <a:t>A word about cell phones: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BC5A-97E2-49A7-9715-8AB08689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6366"/>
            <a:ext cx="9144000" cy="585163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Cell phones are NOT allowed in this classroom!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Exceptions:</a:t>
            </a:r>
          </a:p>
          <a:p>
            <a:pPr lvl="2"/>
            <a:r>
              <a:rPr lang="en-US" sz="3200" dirty="0">
                <a:solidFill>
                  <a:srgbClr val="00B050"/>
                </a:solidFill>
              </a:rPr>
              <a:t>When I request that you do a topic web-search.</a:t>
            </a:r>
          </a:p>
          <a:p>
            <a:pPr lvl="2"/>
            <a:r>
              <a:rPr lang="en-US" sz="3200" dirty="0">
                <a:solidFill>
                  <a:srgbClr val="00B050"/>
                </a:solidFill>
              </a:rPr>
              <a:t>When we play </a:t>
            </a:r>
            <a:r>
              <a:rPr lang="en-US" sz="3200" b="1" u="sng" dirty="0">
                <a:solidFill>
                  <a:srgbClr val="00B050"/>
                </a:solidFill>
              </a:rPr>
              <a:t>Kahoot!</a:t>
            </a:r>
            <a:r>
              <a:rPr lang="en-US" sz="3200" dirty="0">
                <a:solidFill>
                  <a:srgbClr val="00B050"/>
                </a:solidFill>
              </a:rPr>
              <a:t> in class.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Test-grade will automatically be assigned at the end of the nine-weeks: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100 points for NOT violating this agreement.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Each time I see your phone you will lose 5 points from this assigned grade.</a:t>
            </a:r>
          </a:p>
        </p:txBody>
      </p:sp>
    </p:spTree>
    <p:extLst>
      <p:ext uri="{BB962C8B-B14F-4D97-AF65-F5344CB8AC3E}">
        <p14:creationId xmlns:p14="http://schemas.microsoft.com/office/powerpoint/2010/main" val="411961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0"/>
            <a:ext cx="5791200" cy="784225"/>
          </a:xfrm>
        </p:spPr>
        <p:txBody>
          <a:bodyPr/>
          <a:lstStyle/>
          <a:p>
            <a:pPr eaLnBrk="1" hangingPunct="1"/>
            <a:r>
              <a:rPr lang="en-US" sz="3000" b="1" dirty="0"/>
              <a:t>Course Syllabus &amp; Expectations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143000"/>
            <a:ext cx="861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Grading</a:t>
            </a:r>
          </a:p>
          <a:p>
            <a:endParaRPr lang="en-US" sz="2700" dirty="0"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Attendance</a:t>
            </a:r>
          </a:p>
          <a:p>
            <a:endParaRPr lang="en-US" sz="2700" dirty="0"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Classroom Behavior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5914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66" y="3317631"/>
            <a:ext cx="3352800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9AD52-3686-430E-B65B-0D1C3778B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97141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135"/>
            <a:ext cx="5791200" cy="784225"/>
          </a:xfrm>
        </p:spPr>
        <p:txBody>
          <a:bodyPr/>
          <a:lstStyle/>
          <a:p>
            <a:pPr eaLnBrk="1" hangingPunct="1"/>
            <a:r>
              <a:rPr lang="en-US" sz="3000" b="1" dirty="0"/>
              <a:t>Course Syllabus &amp; Expectations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1430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700" dirty="0">
                <a:latin typeface="Trebuchet MS"/>
                <a:cs typeface="Trebuchet MS"/>
              </a:rPr>
              <a:t>  Any questions?</a:t>
            </a: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  <a:p>
            <a:endParaRPr lang="en-US" sz="2700" dirty="0">
              <a:latin typeface="Trebuchet MS"/>
              <a:cs typeface="Trebuchet M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5914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44257"/>
            <a:ext cx="2743200" cy="41099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80EB6-0503-44E3-B999-89D04AF9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7066"/>
            <a:ext cx="76200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3200" b="1" i="1" u="sng" dirty="0">
                <a:solidFill>
                  <a:schemeClr val="bg2"/>
                </a:solidFill>
              </a:rPr>
              <a:t>crime scene</a:t>
            </a:r>
            <a:r>
              <a:rPr lang="en-US" sz="2800" dirty="0">
                <a:solidFill>
                  <a:schemeClr val="tx1"/>
                </a:solidFill>
              </a:rPr>
              <a:t> is any location that may be associated with a committed crime.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B2F46-3AA8-454B-9C69-2B23424B3CD6}"/>
              </a:ext>
            </a:extLst>
          </p:cNvPr>
          <p:cNvSpPr/>
          <p:nvPr/>
        </p:nvSpPr>
        <p:spPr>
          <a:xfrm>
            <a:off x="762586" y="134569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Crime scenes</a:t>
            </a:r>
            <a:r>
              <a:rPr lang="en-US" sz="2800" dirty="0"/>
              <a:t> contain physical evidence that is pertinent to a criminal investigation.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CD442-D625-44E8-868B-78DEBB70B8A6}"/>
              </a:ext>
            </a:extLst>
          </p:cNvPr>
          <p:cNvSpPr/>
          <p:nvPr/>
        </p:nvSpPr>
        <p:spPr>
          <a:xfrm>
            <a:off x="761414" y="2299797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evidence is collected by </a:t>
            </a:r>
            <a:r>
              <a:rPr lang="en-US" sz="2800" dirty="0">
                <a:solidFill>
                  <a:schemeClr val="bg2"/>
                </a:solidFill>
              </a:rPr>
              <a:t>crime scene </a:t>
            </a:r>
            <a:r>
              <a:rPr lang="en-US" sz="2800" dirty="0"/>
              <a:t>investigators and law enforcement.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9D7A8-B105-47B8-8A89-87A30F395945}"/>
              </a:ext>
            </a:extLst>
          </p:cNvPr>
          <p:cNvSpPr/>
          <p:nvPr/>
        </p:nvSpPr>
        <p:spPr>
          <a:xfrm>
            <a:off x="726245" y="3253904"/>
            <a:ext cx="7771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location of a </a:t>
            </a:r>
            <a:r>
              <a:rPr lang="en-US" sz="2800" dirty="0">
                <a:solidFill>
                  <a:schemeClr val="bg2"/>
                </a:solidFill>
              </a:rPr>
              <a:t>crime scene </a:t>
            </a:r>
            <a:r>
              <a:rPr lang="en-US" sz="2800" dirty="0"/>
              <a:t>is where the crime took place or any area that contains evidence from the crime itself.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FE400-9107-4C59-B7C0-1C0B0CA194B6}"/>
              </a:ext>
            </a:extLst>
          </p:cNvPr>
          <p:cNvSpPr/>
          <p:nvPr/>
        </p:nvSpPr>
        <p:spPr>
          <a:xfrm>
            <a:off x="761414" y="4638899"/>
            <a:ext cx="7962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Scenes are not only limited to a location, but can be any person, place, or object associated with the criminal behaviors that occurred.</a:t>
            </a:r>
          </a:p>
        </p:txBody>
      </p:sp>
    </p:spTree>
    <p:extLst>
      <p:ext uri="{BB962C8B-B14F-4D97-AF65-F5344CB8AC3E}">
        <p14:creationId xmlns:p14="http://schemas.microsoft.com/office/powerpoint/2010/main" val="41185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chfiv3module01computerforensicsintodaysworld-090706213517-phpapp01/95/chfi-v3-module-01-computer-forensics-in-todays-world-8-728.jpg?cb=1246916135">
            <a:extLst>
              <a:ext uri="{FF2B5EF4-FFF2-40B4-BE49-F238E27FC236}">
                <a16:creationId xmlns:a16="http://schemas.microsoft.com/office/drawing/2014/main" id="{B04DBA7D-7F69-4278-B6CA-D8D57294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2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E65990-7BBC-4B80-8794-D51A08E60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62484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Each student will receive </a:t>
            </a:r>
            <a:r>
              <a:rPr lang="en-US" sz="3600" u="sng" dirty="0">
                <a:solidFill>
                  <a:schemeClr val="tx1"/>
                </a:solidFill>
                <a:latin typeface="Dante" panose="02020502050200020203" pitchFamily="18" charset="0"/>
              </a:rPr>
              <a:t>two sheets </a:t>
            </a:r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of printer paper. You will sketch/draw on both sides. One scene per side.</a:t>
            </a:r>
          </a:p>
          <a:p>
            <a:pPr algn="ctr"/>
            <a:r>
              <a:rPr lang="en-US" sz="3600" b="1" i="1" dirty="0">
                <a:solidFill>
                  <a:srgbClr val="00B0F0"/>
                </a:solidFill>
                <a:latin typeface="Dante" panose="02020502050200020203" pitchFamily="18" charset="0"/>
              </a:rPr>
              <a:t>I need a volunteer to pass out copy paper for drawing several crime scenes.</a:t>
            </a:r>
          </a:p>
          <a:p>
            <a:pPr algn="ctr"/>
            <a:r>
              <a:rPr lang="en-US" sz="3600" b="1" i="1" dirty="0">
                <a:solidFill>
                  <a:srgbClr val="00B0F0"/>
                </a:solidFill>
                <a:latin typeface="Dante" panose="02020502050200020203" pitchFamily="18" charset="0"/>
              </a:rPr>
              <a:t>I need another to pass out rulers.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So, get your color pencils and a ruler.</a:t>
            </a:r>
          </a:p>
          <a:p>
            <a:pPr algn="l"/>
            <a:endParaRPr lang="en-US" sz="3600" dirty="0">
              <a:solidFill>
                <a:schemeClr val="tx1"/>
              </a:solidFill>
              <a:latin typeface="Dante" panose="02020502050200020203" pitchFamily="18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This activity may take more than one class period.</a:t>
            </a:r>
          </a:p>
        </p:txBody>
      </p:sp>
    </p:spTree>
    <p:extLst>
      <p:ext uri="{BB962C8B-B14F-4D97-AF65-F5344CB8AC3E}">
        <p14:creationId xmlns:p14="http://schemas.microsoft.com/office/powerpoint/2010/main" val="154013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170B0-717B-48BC-AFDF-A6639FD9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843"/>
            <a:ext cx="8921412" cy="6451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98088-AB07-4E36-8F12-E11C4031CCEE}"/>
              </a:ext>
            </a:extLst>
          </p:cNvPr>
          <p:cNvSpPr txBox="1"/>
          <p:nvPr/>
        </p:nvSpPr>
        <p:spPr>
          <a:xfrm>
            <a:off x="5486400" y="4572000"/>
            <a:ext cx="3276600" cy="1815882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Student: Be sure to add the labels and item numbers. Do not draw the rulers.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45F9D-0D36-45A7-A2BD-A3A9D819AA5A}"/>
              </a:ext>
            </a:extLst>
          </p:cNvPr>
          <p:cNvSpPr txBox="1"/>
          <p:nvPr/>
        </p:nvSpPr>
        <p:spPr>
          <a:xfrm>
            <a:off x="457200" y="4991150"/>
            <a:ext cx="1428093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Put your</a:t>
            </a:r>
            <a:br>
              <a:rPr lang="en-US" sz="2000" dirty="0"/>
            </a:br>
            <a:r>
              <a:rPr lang="en-US" sz="2000" dirty="0"/>
              <a:t>Name and Class Period Here!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F4C3EC-2983-4AD8-9D1E-DDD593B845A4}"/>
              </a:ext>
            </a:extLst>
          </p:cNvPr>
          <p:cNvCxnSpPr>
            <a:cxnSpLocks/>
          </p:cNvCxnSpPr>
          <p:nvPr/>
        </p:nvCxnSpPr>
        <p:spPr>
          <a:xfrm flipV="1">
            <a:off x="8686800" y="470118"/>
            <a:ext cx="228600" cy="562588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2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38477E-4723-4660-8F4C-4851224F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4881C-909C-403D-A5EB-17C76216B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618"/>
            <a:ext cx="9144000" cy="66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16120-7E53-46AC-BA9F-A19D1B8EF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" y="-91297"/>
            <a:ext cx="8908687" cy="6836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E0139-C24C-4046-8A32-FE50F6E3CBA2}"/>
              </a:ext>
            </a:extLst>
          </p:cNvPr>
          <p:cNvSpPr txBox="1"/>
          <p:nvPr/>
        </p:nvSpPr>
        <p:spPr>
          <a:xfrm>
            <a:off x="139263" y="4953000"/>
            <a:ext cx="1428093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Put your</a:t>
            </a:r>
            <a:br>
              <a:rPr lang="en-US" sz="2000" dirty="0"/>
            </a:br>
            <a:r>
              <a:rPr lang="en-US" sz="2000" dirty="0"/>
              <a:t>Name and Class Period Here!</a:t>
            </a:r>
          </a:p>
        </p:txBody>
      </p:sp>
      <p:pic>
        <p:nvPicPr>
          <p:cNvPr id="4" name="Picture 3" descr="A picture containing light, dark, night, laser&#10;&#10;Description automatically generated">
            <a:extLst>
              <a:ext uri="{FF2B5EF4-FFF2-40B4-BE49-F238E27FC236}">
                <a16:creationId xmlns:a16="http://schemas.microsoft.com/office/drawing/2014/main" id="{7D9CDCD1-98E9-4B5D-B7AB-D12F14D1FCE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555">
            <a:off x="7941475" y="2279334"/>
            <a:ext cx="652448" cy="223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47C5B-BA1F-4821-A6B2-673787BC7BED}"/>
              </a:ext>
            </a:extLst>
          </p:cNvPr>
          <p:cNvSpPr txBox="1"/>
          <p:nvPr/>
        </p:nvSpPr>
        <p:spPr>
          <a:xfrm>
            <a:off x="7662787" y="3627175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1: Body 1</a:t>
            </a:r>
            <a:br>
              <a:rPr lang="en-US" dirty="0"/>
            </a:br>
            <a:r>
              <a:rPr lang="en-US" dirty="0"/>
              <a:t>Mini-mart </a:t>
            </a:r>
          </a:p>
          <a:p>
            <a:r>
              <a:rPr lang="en-US" dirty="0"/>
              <a:t>Employee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B7A6A-1BA1-49C6-9D41-058D95451313}"/>
              </a:ext>
            </a:extLst>
          </p:cNvPr>
          <p:cNvSpPr txBox="1"/>
          <p:nvPr/>
        </p:nvSpPr>
        <p:spPr>
          <a:xfrm>
            <a:off x="7505699" y="5752842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 Empty</a:t>
            </a:r>
            <a:br>
              <a:rPr lang="en-US" dirty="0"/>
            </a:br>
            <a:r>
              <a:rPr lang="en-US" dirty="0"/>
              <a:t>Registers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4722F-FA00-4974-AE68-CC2D982CF0A1}"/>
              </a:ext>
            </a:extLst>
          </p:cNvPr>
          <p:cNvSpPr txBox="1"/>
          <p:nvPr/>
        </p:nvSpPr>
        <p:spPr>
          <a:xfrm>
            <a:off x="5486400" y="5614342"/>
            <a:ext cx="13716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3: Broken</a:t>
            </a:r>
            <a:br>
              <a:rPr lang="en-US" dirty="0"/>
            </a:br>
            <a:r>
              <a:rPr lang="en-US" dirty="0"/>
              <a:t>ATM, cash on floor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D1DFD-57F4-420E-8741-40DA51E6EFF3}"/>
              </a:ext>
            </a:extLst>
          </p:cNvPr>
          <p:cNvSpPr txBox="1"/>
          <p:nvPr/>
        </p:nvSpPr>
        <p:spPr>
          <a:xfrm>
            <a:off x="136635" y="2110883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 Body 2</a:t>
            </a:r>
            <a:br>
              <a:rPr lang="en-US" dirty="0"/>
            </a:br>
            <a:r>
              <a:rPr lang="en-US" dirty="0"/>
              <a:t>Mini-mart</a:t>
            </a:r>
            <a:br>
              <a:rPr lang="en-US" dirty="0"/>
            </a:br>
            <a:r>
              <a:rPr lang="en-US" dirty="0"/>
              <a:t>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FC87E-25B6-4581-AEAB-3AA2D5E59854}"/>
              </a:ext>
            </a:extLst>
          </p:cNvPr>
          <p:cNvSpPr txBox="1"/>
          <p:nvPr/>
        </p:nvSpPr>
        <p:spPr>
          <a:xfrm>
            <a:off x="136635" y="0"/>
            <a:ext cx="16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5: Murder and Robbery</a:t>
            </a:r>
            <a:br>
              <a:rPr lang="en-US" dirty="0"/>
            </a:br>
            <a:r>
              <a:rPr lang="en-US" dirty="0"/>
              <a:t>Suspect</a:t>
            </a:r>
          </a:p>
        </p:txBody>
      </p:sp>
      <p:pic>
        <p:nvPicPr>
          <p:cNvPr id="1026" name="Picture 2" descr="Image result for Policeman Animation">
            <a:extLst>
              <a:ext uri="{FF2B5EF4-FFF2-40B4-BE49-F238E27FC236}">
                <a16:creationId xmlns:a16="http://schemas.microsoft.com/office/drawing/2014/main" id="{992F4770-1234-4380-9E5A-4FCFDA3A8C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5699" y="665238"/>
            <a:ext cx="800595" cy="8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9A95D7-AF0C-441C-B799-4DF34286C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8"/>
    </mc:Choice>
    <mc:Fallback>
      <p:transition spd="slow" advTm="15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1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B4D7CED-BCB7-4B2F-A747-3F233F132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1"/>
            <a:ext cx="9144000" cy="68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-22225"/>
            <a:ext cx="7772400" cy="784225"/>
          </a:xfrm>
        </p:spPr>
        <p:txBody>
          <a:bodyPr/>
          <a:lstStyle/>
          <a:p>
            <a:pPr eaLnBrk="1" hangingPunct="1"/>
            <a:r>
              <a:rPr lang="en-US" sz="3000" b="1" dirty="0"/>
              <a:t>Popcorn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7620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04800" y="533400"/>
            <a:ext cx="8763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000" b="1" i="1" dirty="0">
                <a:solidFill>
                  <a:schemeClr val="tx2"/>
                </a:solidFill>
              </a:rPr>
              <a:t>Class Introductions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5914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7E736-44BA-405F-8DF9-7476AB5B2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415884"/>
            <a:ext cx="7665720" cy="5311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7688F5-ECF1-4C62-B0FD-617A4550A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229600" cy="5715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When we as Crime Scene Investigators examine a scene in which a crime has been committed, we must be very careful and notice everything!</a:t>
            </a:r>
          </a:p>
          <a:p>
            <a:pPr algn="l"/>
            <a:endParaRPr lang="en-US" sz="3600" dirty="0">
              <a:solidFill>
                <a:schemeClr val="tx1"/>
              </a:solidFill>
              <a:latin typeface="Dante" panose="02020502050200020203" pitchFamily="18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We simply use observation to detect objects, weapons, blood, drugs, and victims.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Dante" panose="02020502050200020203" pitchFamily="18" charset="0"/>
              </a:rPr>
              <a:t>You will need a sheet of paper for this</a:t>
            </a:r>
            <a:r>
              <a:rPr lang="en-US" sz="4000" dirty="0">
                <a:solidFill>
                  <a:schemeClr val="tx1"/>
                </a:solidFill>
                <a:latin typeface="Dante" panose="02020502050200020203" pitchFamily="18" charset="0"/>
              </a:rPr>
              <a:t> observation exercise.</a:t>
            </a:r>
          </a:p>
        </p:txBody>
      </p:sp>
    </p:spTree>
    <p:extLst>
      <p:ext uri="{BB962C8B-B14F-4D97-AF65-F5344CB8AC3E}">
        <p14:creationId xmlns:p14="http://schemas.microsoft.com/office/powerpoint/2010/main" val="13020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AAA65C-3CB0-4AD4-A04F-A0D7EE8DECDE}"/>
              </a:ext>
            </a:extLst>
          </p:cNvPr>
          <p:cNvSpPr/>
          <p:nvPr/>
        </p:nvSpPr>
        <p:spPr>
          <a:xfrm>
            <a:off x="266700" y="305068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ante" panose="02020502050200020203" pitchFamily="18" charset="0"/>
                <a:cs typeface="Trebuchet MS"/>
              </a:rPr>
              <a:t>Using your powers of observation,</a:t>
            </a:r>
            <a:br>
              <a:rPr lang="en-US" sz="4000" dirty="0">
                <a:latin typeface="Dante" panose="02020502050200020203" pitchFamily="18" charset="0"/>
                <a:cs typeface="Trebuchet MS"/>
              </a:rPr>
            </a:br>
            <a:r>
              <a:rPr lang="en-US" sz="4000" b="1" i="1" u="sng" dirty="0">
                <a:solidFill>
                  <a:schemeClr val="accent4">
                    <a:lumMod val="50000"/>
                  </a:schemeClr>
                </a:solidFill>
                <a:latin typeface="Dante" panose="02020502050200020203" pitchFamily="18" charset="0"/>
                <a:cs typeface="Trebuchet MS"/>
              </a:rPr>
              <a:t>find as many differences</a:t>
            </a:r>
            <a:r>
              <a:rPr lang="en-US" sz="4000" dirty="0">
                <a:latin typeface="Dante" panose="02020502050200020203" pitchFamily="18" charset="0"/>
                <a:cs typeface="Trebuchet MS"/>
              </a:rPr>
              <a:t> as possible between the two sides. There are two images on the next slide.</a:t>
            </a:r>
            <a:br>
              <a:rPr lang="en-US" sz="4000" dirty="0">
                <a:latin typeface="Dante" panose="02020502050200020203" pitchFamily="18" charset="0"/>
                <a:cs typeface="Trebuchet MS"/>
              </a:rPr>
            </a:br>
            <a:endParaRPr lang="en-US" sz="4000" dirty="0">
              <a:latin typeface="Dante" panose="02020502050200020203" pitchFamily="18" charset="0"/>
              <a:cs typeface="Trebuchet MS"/>
            </a:endParaRPr>
          </a:p>
          <a:p>
            <a:r>
              <a:rPr lang="en-US" sz="4000" dirty="0">
                <a:latin typeface="Dante" panose="02020502050200020203" pitchFamily="18" charset="0"/>
                <a:cs typeface="Trebuchet MS"/>
              </a:rPr>
              <a:t>You may want to write the differences as you find them.</a:t>
            </a:r>
          </a:p>
          <a:p>
            <a:pPr algn="ctr"/>
            <a:endParaRPr lang="en-US" sz="4000" dirty="0">
              <a:latin typeface="Dante" panose="02020502050200020203" pitchFamily="18" charset="0"/>
              <a:cs typeface="Trebuchet MS"/>
            </a:endParaRPr>
          </a:p>
          <a:p>
            <a:r>
              <a:rPr lang="en-US" sz="4000" dirty="0">
                <a:latin typeface="Dante" panose="02020502050200020203" pitchFamily="18" charset="0"/>
                <a:cs typeface="Trebuchet MS"/>
              </a:rPr>
              <a:t>You will have </a:t>
            </a:r>
            <a:r>
              <a:rPr lang="en-US" sz="4000" i="1" u="sng" dirty="0">
                <a:latin typeface="Dante" panose="02020502050200020203" pitchFamily="18" charset="0"/>
                <a:cs typeface="Trebuchet MS"/>
              </a:rPr>
              <a:t>one minute</a:t>
            </a:r>
            <a:r>
              <a:rPr lang="en-US" sz="4000" dirty="0">
                <a:latin typeface="Dante" panose="02020502050200020203" pitchFamily="18" charset="0"/>
                <a:cs typeface="Trebuchet MS"/>
              </a:rPr>
              <a:t>. </a:t>
            </a:r>
            <a:r>
              <a:rPr lang="en-US" sz="3200" dirty="0">
                <a:latin typeface="Dante" panose="02020502050200020203" pitchFamily="18" charset="0"/>
                <a:cs typeface="Trebuchet MS"/>
              </a:rPr>
              <a:t>(self-timed slide)</a:t>
            </a:r>
          </a:p>
          <a:p>
            <a:endParaRPr lang="en-US" sz="4000" dirty="0">
              <a:latin typeface="Dante" panose="02020502050200020203" pitchFamily="18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627795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15" y="0"/>
            <a:ext cx="563157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6B384-722E-48A7-AB6F-343279838106}"/>
              </a:ext>
            </a:extLst>
          </p:cNvPr>
          <p:cNvSpPr txBox="1"/>
          <p:nvPr/>
        </p:nvSpPr>
        <p:spPr>
          <a:xfrm>
            <a:off x="1466850" y="76200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many did you find?</a:t>
            </a:r>
          </a:p>
        </p:txBody>
      </p:sp>
    </p:spTree>
    <p:extLst>
      <p:ext uri="{BB962C8B-B14F-4D97-AF65-F5344CB8AC3E}">
        <p14:creationId xmlns:p14="http://schemas.microsoft.com/office/powerpoint/2010/main" val="12318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630207" cy="68556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5BAB31-8E0D-4D07-AEA8-866B1DA17924}"/>
              </a:ext>
            </a:extLst>
          </p:cNvPr>
          <p:cNvSpPr txBox="1"/>
          <p:nvPr/>
        </p:nvSpPr>
        <p:spPr>
          <a:xfrm>
            <a:off x="342900" y="8382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Observations form a very important component of Forensics.</a:t>
            </a:r>
          </a:p>
          <a:p>
            <a:endParaRPr lang="en-US" sz="3600" dirty="0"/>
          </a:p>
          <a:p>
            <a:r>
              <a:rPr lang="en-US" sz="3600" dirty="0"/>
              <a:t>Therefore, use your power of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LOOKING</a:t>
            </a:r>
            <a:r>
              <a:rPr lang="en-US" sz="3600" dirty="0"/>
              <a:t> in order to determine the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object</a:t>
            </a:r>
            <a:r>
              <a:rPr lang="en-US" sz="3600" dirty="0"/>
              <a:t> in each of the following slides.</a:t>
            </a:r>
          </a:p>
          <a:p>
            <a:endParaRPr lang="en-US" sz="3600" dirty="0"/>
          </a:p>
          <a:p>
            <a:r>
              <a:rPr lang="en-US" sz="3600" u="sng" dirty="0"/>
              <a:t>Write</a:t>
            </a:r>
            <a:r>
              <a:rPr lang="en-US" sz="3600" dirty="0"/>
              <a:t> down what you see.</a:t>
            </a:r>
          </a:p>
        </p:txBody>
      </p:sp>
    </p:spTree>
    <p:extLst>
      <p:ext uri="{BB962C8B-B14F-4D97-AF65-F5344CB8AC3E}">
        <p14:creationId xmlns:p14="http://schemas.microsoft.com/office/powerpoint/2010/main" val="167777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AF33C-011C-43F0-99A4-76F5AE4CAA30}"/>
              </a:ext>
            </a:extLst>
          </p:cNvPr>
          <p:cNvSpPr txBox="1"/>
          <p:nvPr/>
        </p:nvSpPr>
        <p:spPr>
          <a:xfrm>
            <a:off x="990600" y="1351508"/>
            <a:ext cx="693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decide what you see on the next slide.</a:t>
            </a:r>
            <a:br>
              <a:rPr lang="en-US" sz="4400" dirty="0"/>
            </a:br>
            <a:endParaRPr lang="en-US" sz="4400" dirty="0"/>
          </a:p>
          <a:p>
            <a:pPr algn="ctr"/>
            <a:r>
              <a:rPr lang="en-US" sz="4400" dirty="0"/>
              <a:t>You have 7 seconds.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Please </a:t>
            </a:r>
            <a:r>
              <a:rPr lang="en-US" sz="4400" u="sng" dirty="0"/>
              <a:t>write</a:t>
            </a:r>
            <a:r>
              <a:rPr lang="en-US" sz="4400" dirty="0"/>
              <a:t> what you see.</a:t>
            </a:r>
          </a:p>
        </p:txBody>
      </p:sp>
    </p:spTree>
    <p:extLst>
      <p:ext uri="{BB962C8B-B14F-4D97-AF65-F5344CB8AC3E}">
        <p14:creationId xmlns:p14="http://schemas.microsoft.com/office/powerpoint/2010/main" val="93543656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2821</TotalTime>
  <Words>602</Words>
  <Application>Microsoft Office PowerPoint</Application>
  <PresentationFormat>On-screen Show (4:3)</PresentationFormat>
  <Paragraphs>89</Paragraphs>
  <Slides>26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Dante</vt:lpstr>
      <vt:lpstr>Trebuchet MS</vt:lpstr>
      <vt:lpstr>Wingdings 2</vt:lpstr>
      <vt:lpstr>Revolution</vt:lpstr>
      <vt:lpstr>Welcome to Forensic Science!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Syllabus &amp; Expectations</vt:lpstr>
      <vt:lpstr>A word about cell phones:</vt:lpstr>
      <vt:lpstr>Course Syllabus &amp; Expectations</vt:lpstr>
      <vt:lpstr>Course Syllabus &amp;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Popcorn</vt:lpstr>
    </vt:vector>
  </TitlesOfParts>
  <Company>Buckeye Union High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General Science  at Buckeye Union High School!</dc:title>
  <dc:creator>Joseph P Wilson</dc:creator>
  <cp:lastModifiedBy>Waddell, Jack N.</cp:lastModifiedBy>
  <cp:revision>151</cp:revision>
  <dcterms:created xsi:type="dcterms:W3CDTF">2008-08-06T00:10:36Z</dcterms:created>
  <dcterms:modified xsi:type="dcterms:W3CDTF">2022-08-09T15:50:11Z</dcterms:modified>
</cp:coreProperties>
</file>