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78" r:id="rId2"/>
    <p:sldId id="257" r:id="rId3"/>
    <p:sldId id="266" r:id="rId4"/>
    <p:sldId id="283" r:id="rId5"/>
    <p:sldId id="268" r:id="rId6"/>
    <p:sldId id="258" r:id="rId7"/>
    <p:sldId id="282" r:id="rId8"/>
    <p:sldId id="263" r:id="rId9"/>
    <p:sldId id="259" r:id="rId10"/>
    <p:sldId id="288" r:id="rId11"/>
    <p:sldId id="260" r:id="rId12"/>
    <p:sldId id="280" r:id="rId13"/>
    <p:sldId id="298" r:id="rId14"/>
    <p:sldId id="274" r:id="rId15"/>
    <p:sldId id="281" r:id="rId16"/>
    <p:sldId id="296" r:id="rId17"/>
    <p:sldId id="267" r:id="rId18"/>
    <p:sldId id="290" r:id="rId19"/>
    <p:sldId id="279" r:id="rId20"/>
    <p:sldId id="261" r:id="rId21"/>
    <p:sldId id="291" r:id="rId22"/>
    <p:sldId id="292" r:id="rId23"/>
    <p:sldId id="285" r:id="rId24"/>
    <p:sldId id="286" r:id="rId25"/>
    <p:sldId id="276" r:id="rId26"/>
    <p:sldId id="293" r:id="rId27"/>
    <p:sldId id="273" r:id="rId28"/>
    <p:sldId id="262" r:id="rId29"/>
    <p:sldId id="270" r:id="rId30"/>
    <p:sldId id="294" r:id="rId31"/>
    <p:sldId id="275" r:id="rId32"/>
    <p:sldId id="297" r:id="rId33"/>
    <p:sldId id="264" r:id="rId34"/>
    <p:sldId id="265" r:id="rId35"/>
    <p:sldId id="271" r:id="rId36"/>
    <p:sldId id="284" r:id="rId37"/>
    <p:sldId id="295" r:id="rId38"/>
    <p:sldId id="287"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ddell, Jack N." initials="WJN" lastIdx="0" clrIdx="0">
    <p:extLst>
      <p:ext uri="{19B8F6BF-5375-455C-9EA6-DF929625EA0E}">
        <p15:presenceInfo xmlns:p15="http://schemas.microsoft.com/office/powerpoint/2012/main" userId="S::WaddellJN@santarosa.k12.fl.us::451d873e-a3c2-4a8d-882b-2c4a98470e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45" d="100"/>
          <a:sy n="45" d="100"/>
        </p:scale>
        <p:origin x="48"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3E73346-03F8-4150-812E-0F3614F50C3A}" type="datetimeFigureOut">
              <a:rPr lang="en-US" smtClean="0"/>
              <a:t>9/14/2022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5EF663F-CA62-433F-80E3-0FD304C8D329}" type="slidenum">
              <a:rPr lang="en-US" smtClean="0"/>
              <a:t>‹#›</a:t>
            </a:fld>
            <a:endParaRPr lang="en-US"/>
          </a:p>
        </p:txBody>
      </p:sp>
    </p:spTree>
    <p:extLst>
      <p:ext uri="{BB962C8B-B14F-4D97-AF65-F5344CB8AC3E}">
        <p14:creationId xmlns:p14="http://schemas.microsoft.com/office/powerpoint/2010/main" val="4288651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1A75CFD-94EE-4139-B851-D63F9453975B}"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2202140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D7FE-67CE-4054-BD57-E57493BA47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551CE8-55C4-4125-B12E-F5DE82A2B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C009B4-ABFE-42AA-B589-5795BC66C0B6}"/>
              </a:ext>
            </a:extLst>
          </p:cNvPr>
          <p:cNvSpPr>
            <a:spLocks noGrp="1"/>
          </p:cNvSpPr>
          <p:nvPr>
            <p:ph type="dt" sz="half" idx="10"/>
          </p:nvPr>
        </p:nvSpPr>
        <p:spPr/>
        <p:txBody>
          <a:bodyPr/>
          <a:lstStyle/>
          <a:p>
            <a:fld id="{F2DCCABF-9C89-4653-8854-3DC48A1900BD}" type="datetimeFigureOut">
              <a:rPr lang="en-US" smtClean="0"/>
              <a:t>9/14/2022</a:t>
            </a:fld>
            <a:endParaRPr lang="en-US"/>
          </a:p>
        </p:txBody>
      </p:sp>
      <p:sp>
        <p:nvSpPr>
          <p:cNvPr id="5" name="Footer Placeholder 4">
            <a:extLst>
              <a:ext uri="{FF2B5EF4-FFF2-40B4-BE49-F238E27FC236}">
                <a16:creationId xmlns:a16="http://schemas.microsoft.com/office/drawing/2014/main" id="{DD7C0645-2CEE-4665-B33B-54E652F93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A3CF5-69E9-453C-A0C6-E759D32C9F9A}"/>
              </a:ext>
            </a:extLst>
          </p:cNvPr>
          <p:cNvSpPr>
            <a:spLocks noGrp="1"/>
          </p:cNvSpPr>
          <p:nvPr>
            <p:ph type="sldNum" sz="quarter" idx="12"/>
          </p:nvPr>
        </p:nvSpPr>
        <p:spPr/>
        <p:txBody>
          <a:bodyPr/>
          <a:lstStyle/>
          <a:p>
            <a:fld id="{EB97A7D3-27F6-4681-B905-1DC42094F663}" type="slidenum">
              <a:rPr lang="en-US" smtClean="0"/>
              <a:t>‹#›</a:t>
            </a:fld>
            <a:endParaRPr lang="en-US"/>
          </a:p>
        </p:txBody>
      </p:sp>
    </p:spTree>
    <p:extLst>
      <p:ext uri="{BB962C8B-B14F-4D97-AF65-F5344CB8AC3E}">
        <p14:creationId xmlns:p14="http://schemas.microsoft.com/office/powerpoint/2010/main" val="115118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50FC1-D38D-4DC0-8030-1026B7BE9B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286B3B-2310-43B6-B151-37FAB74A62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B970A-3E6B-48D1-AFCB-C3E2C40504CD}"/>
              </a:ext>
            </a:extLst>
          </p:cNvPr>
          <p:cNvSpPr>
            <a:spLocks noGrp="1"/>
          </p:cNvSpPr>
          <p:nvPr>
            <p:ph type="dt" sz="half" idx="10"/>
          </p:nvPr>
        </p:nvSpPr>
        <p:spPr/>
        <p:txBody>
          <a:bodyPr/>
          <a:lstStyle/>
          <a:p>
            <a:fld id="{F2DCCABF-9C89-4653-8854-3DC48A1900BD}" type="datetimeFigureOut">
              <a:rPr lang="en-US" smtClean="0"/>
              <a:t>9/14/2022</a:t>
            </a:fld>
            <a:endParaRPr lang="en-US"/>
          </a:p>
        </p:txBody>
      </p:sp>
      <p:sp>
        <p:nvSpPr>
          <p:cNvPr id="5" name="Footer Placeholder 4">
            <a:extLst>
              <a:ext uri="{FF2B5EF4-FFF2-40B4-BE49-F238E27FC236}">
                <a16:creationId xmlns:a16="http://schemas.microsoft.com/office/drawing/2014/main" id="{9D01CAEB-B67C-481D-92BB-F60B19471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1B166-5102-4098-A8FA-567BB919E746}"/>
              </a:ext>
            </a:extLst>
          </p:cNvPr>
          <p:cNvSpPr>
            <a:spLocks noGrp="1"/>
          </p:cNvSpPr>
          <p:nvPr>
            <p:ph type="sldNum" sz="quarter" idx="12"/>
          </p:nvPr>
        </p:nvSpPr>
        <p:spPr/>
        <p:txBody>
          <a:bodyPr/>
          <a:lstStyle/>
          <a:p>
            <a:fld id="{EB97A7D3-27F6-4681-B905-1DC42094F663}" type="slidenum">
              <a:rPr lang="en-US" smtClean="0"/>
              <a:t>‹#›</a:t>
            </a:fld>
            <a:endParaRPr lang="en-US"/>
          </a:p>
        </p:txBody>
      </p:sp>
    </p:spTree>
    <p:extLst>
      <p:ext uri="{BB962C8B-B14F-4D97-AF65-F5344CB8AC3E}">
        <p14:creationId xmlns:p14="http://schemas.microsoft.com/office/powerpoint/2010/main" val="425573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7048B0-2491-4DDC-87F1-62BCF1A5A6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2DE27F-916A-44CB-9AA3-D0EDF47449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70F35-44B8-48D7-9F8E-BFFEF19202F7}"/>
              </a:ext>
            </a:extLst>
          </p:cNvPr>
          <p:cNvSpPr>
            <a:spLocks noGrp="1"/>
          </p:cNvSpPr>
          <p:nvPr>
            <p:ph type="dt" sz="half" idx="10"/>
          </p:nvPr>
        </p:nvSpPr>
        <p:spPr/>
        <p:txBody>
          <a:bodyPr/>
          <a:lstStyle/>
          <a:p>
            <a:fld id="{F2DCCABF-9C89-4653-8854-3DC48A1900BD}" type="datetimeFigureOut">
              <a:rPr lang="en-US" smtClean="0"/>
              <a:t>9/14/2022</a:t>
            </a:fld>
            <a:endParaRPr lang="en-US"/>
          </a:p>
        </p:txBody>
      </p:sp>
      <p:sp>
        <p:nvSpPr>
          <p:cNvPr id="5" name="Footer Placeholder 4">
            <a:extLst>
              <a:ext uri="{FF2B5EF4-FFF2-40B4-BE49-F238E27FC236}">
                <a16:creationId xmlns:a16="http://schemas.microsoft.com/office/drawing/2014/main" id="{3A4E2F6A-2F39-4522-8450-53E93EC62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7C03B-2357-4838-85C6-765D830D7500}"/>
              </a:ext>
            </a:extLst>
          </p:cNvPr>
          <p:cNvSpPr>
            <a:spLocks noGrp="1"/>
          </p:cNvSpPr>
          <p:nvPr>
            <p:ph type="sldNum" sz="quarter" idx="12"/>
          </p:nvPr>
        </p:nvSpPr>
        <p:spPr/>
        <p:txBody>
          <a:bodyPr/>
          <a:lstStyle/>
          <a:p>
            <a:fld id="{EB97A7D3-27F6-4681-B905-1DC42094F663}" type="slidenum">
              <a:rPr lang="en-US" smtClean="0"/>
              <a:t>‹#›</a:t>
            </a:fld>
            <a:endParaRPr lang="en-US"/>
          </a:p>
        </p:txBody>
      </p:sp>
    </p:spTree>
    <p:extLst>
      <p:ext uri="{BB962C8B-B14F-4D97-AF65-F5344CB8AC3E}">
        <p14:creationId xmlns:p14="http://schemas.microsoft.com/office/powerpoint/2010/main" val="222759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E2EE-0B3C-43B7-924B-2435E90B0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A89FD0-C622-40BE-9E42-EC545D43F1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BE4EF-CD06-40FF-B8F8-ED76DC54FDA6}"/>
              </a:ext>
            </a:extLst>
          </p:cNvPr>
          <p:cNvSpPr>
            <a:spLocks noGrp="1"/>
          </p:cNvSpPr>
          <p:nvPr>
            <p:ph type="dt" sz="half" idx="10"/>
          </p:nvPr>
        </p:nvSpPr>
        <p:spPr/>
        <p:txBody>
          <a:bodyPr/>
          <a:lstStyle/>
          <a:p>
            <a:fld id="{F2DCCABF-9C89-4653-8854-3DC48A1900BD}" type="datetimeFigureOut">
              <a:rPr lang="en-US" smtClean="0"/>
              <a:t>9/14/2022</a:t>
            </a:fld>
            <a:endParaRPr lang="en-US"/>
          </a:p>
        </p:txBody>
      </p:sp>
      <p:sp>
        <p:nvSpPr>
          <p:cNvPr id="5" name="Footer Placeholder 4">
            <a:extLst>
              <a:ext uri="{FF2B5EF4-FFF2-40B4-BE49-F238E27FC236}">
                <a16:creationId xmlns:a16="http://schemas.microsoft.com/office/drawing/2014/main" id="{99AE72A8-C0BE-433C-BD70-5EEF7838B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34E45-5B69-4F83-8CC6-B9B1E2858D90}"/>
              </a:ext>
            </a:extLst>
          </p:cNvPr>
          <p:cNvSpPr>
            <a:spLocks noGrp="1"/>
          </p:cNvSpPr>
          <p:nvPr>
            <p:ph type="sldNum" sz="quarter" idx="12"/>
          </p:nvPr>
        </p:nvSpPr>
        <p:spPr/>
        <p:txBody>
          <a:bodyPr/>
          <a:lstStyle/>
          <a:p>
            <a:fld id="{EB97A7D3-27F6-4681-B905-1DC42094F663}" type="slidenum">
              <a:rPr lang="en-US" smtClean="0"/>
              <a:t>‹#›</a:t>
            </a:fld>
            <a:endParaRPr lang="en-US"/>
          </a:p>
        </p:txBody>
      </p:sp>
    </p:spTree>
    <p:extLst>
      <p:ext uri="{BB962C8B-B14F-4D97-AF65-F5344CB8AC3E}">
        <p14:creationId xmlns:p14="http://schemas.microsoft.com/office/powerpoint/2010/main" val="211201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A06D-14D6-4638-8271-B8FCEB507D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38721A-927E-48B1-8C99-4DF9B1C546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C7C78A-DF33-4CE1-BB04-6BAB3DA3C73C}"/>
              </a:ext>
            </a:extLst>
          </p:cNvPr>
          <p:cNvSpPr>
            <a:spLocks noGrp="1"/>
          </p:cNvSpPr>
          <p:nvPr>
            <p:ph type="dt" sz="half" idx="10"/>
          </p:nvPr>
        </p:nvSpPr>
        <p:spPr/>
        <p:txBody>
          <a:bodyPr/>
          <a:lstStyle/>
          <a:p>
            <a:fld id="{F2DCCABF-9C89-4653-8854-3DC48A1900BD}" type="datetimeFigureOut">
              <a:rPr lang="en-US" smtClean="0"/>
              <a:t>9/14/2022</a:t>
            </a:fld>
            <a:endParaRPr lang="en-US"/>
          </a:p>
        </p:txBody>
      </p:sp>
      <p:sp>
        <p:nvSpPr>
          <p:cNvPr id="5" name="Footer Placeholder 4">
            <a:extLst>
              <a:ext uri="{FF2B5EF4-FFF2-40B4-BE49-F238E27FC236}">
                <a16:creationId xmlns:a16="http://schemas.microsoft.com/office/drawing/2014/main" id="{0534408B-8E5C-4EFE-AC40-EE9E6F13F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890C6-E632-47D1-9B87-053EC90B93C4}"/>
              </a:ext>
            </a:extLst>
          </p:cNvPr>
          <p:cNvSpPr>
            <a:spLocks noGrp="1"/>
          </p:cNvSpPr>
          <p:nvPr>
            <p:ph type="sldNum" sz="quarter" idx="12"/>
          </p:nvPr>
        </p:nvSpPr>
        <p:spPr/>
        <p:txBody>
          <a:bodyPr/>
          <a:lstStyle/>
          <a:p>
            <a:fld id="{EB97A7D3-27F6-4681-B905-1DC42094F663}" type="slidenum">
              <a:rPr lang="en-US" smtClean="0"/>
              <a:t>‹#›</a:t>
            </a:fld>
            <a:endParaRPr lang="en-US"/>
          </a:p>
        </p:txBody>
      </p:sp>
    </p:spTree>
    <p:extLst>
      <p:ext uri="{BB962C8B-B14F-4D97-AF65-F5344CB8AC3E}">
        <p14:creationId xmlns:p14="http://schemas.microsoft.com/office/powerpoint/2010/main" val="195628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CF1D-92DE-475C-AF81-85927AD02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AC42A-7359-4EB9-9C40-3505E5C913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AE1F6C-A46D-4606-8883-EB5C1073F0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BB9D65-A022-4FBD-94D5-B244C0FBACB0}"/>
              </a:ext>
            </a:extLst>
          </p:cNvPr>
          <p:cNvSpPr>
            <a:spLocks noGrp="1"/>
          </p:cNvSpPr>
          <p:nvPr>
            <p:ph type="dt" sz="half" idx="10"/>
          </p:nvPr>
        </p:nvSpPr>
        <p:spPr/>
        <p:txBody>
          <a:bodyPr/>
          <a:lstStyle/>
          <a:p>
            <a:fld id="{F2DCCABF-9C89-4653-8854-3DC48A1900BD}" type="datetimeFigureOut">
              <a:rPr lang="en-US" smtClean="0"/>
              <a:t>9/14/2022</a:t>
            </a:fld>
            <a:endParaRPr lang="en-US"/>
          </a:p>
        </p:txBody>
      </p:sp>
      <p:sp>
        <p:nvSpPr>
          <p:cNvPr id="6" name="Footer Placeholder 5">
            <a:extLst>
              <a:ext uri="{FF2B5EF4-FFF2-40B4-BE49-F238E27FC236}">
                <a16:creationId xmlns:a16="http://schemas.microsoft.com/office/drawing/2014/main" id="{41D95A6B-9D7D-4B33-B588-9933D566B0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B4F0BF-B5A8-4177-A41B-2E01CC592BC9}"/>
              </a:ext>
            </a:extLst>
          </p:cNvPr>
          <p:cNvSpPr>
            <a:spLocks noGrp="1"/>
          </p:cNvSpPr>
          <p:nvPr>
            <p:ph type="sldNum" sz="quarter" idx="12"/>
          </p:nvPr>
        </p:nvSpPr>
        <p:spPr/>
        <p:txBody>
          <a:bodyPr/>
          <a:lstStyle/>
          <a:p>
            <a:fld id="{EB97A7D3-27F6-4681-B905-1DC42094F663}" type="slidenum">
              <a:rPr lang="en-US" smtClean="0"/>
              <a:t>‹#›</a:t>
            </a:fld>
            <a:endParaRPr lang="en-US"/>
          </a:p>
        </p:txBody>
      </p:sp>
    </p:spTree>
    <p:extLst>
      <p:ext uri="{BB962C8B-B14F-4D97-AF65-F5344CB8AC3E}">
        <p14:creationId xmlns:p14="http://schemas.microsoft.com/office/powerpoint/2010/main" val="189557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5644E-0C3D-491B-9C9E-E4D9B86C1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B46089-FC3F-4301-AA45-A601054B3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E52CEB-84F8-4944-9DEB-48FD120C3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DF24DB-DDF5-4F85-B207-79BE12594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5FF374-F966-42FD-9935-4DE1ADD03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AC1E2B-3362-434B-8E83-86E91DD67DE3}"/>
              </a:ext>
            </a:extLst>
          </p:cNvPr>
          <p:cNvSpPr>
            <a:spLocks noGrp="1"/>
          </p:cNvSpPr>
          <p:nvPr>
            <p:ph type="dt" sz="half" idx="10"/>
          </p:nvPr>
        </p:nvSpPr>
        <p:spPr/>
        <p:txBody>
          <a:bodyPr/>
          <a:lstStyle/>
          <a:p>
            <a:fld id="{F2DCCABF-9C89-4653-8854-3DC48A1900BD}" type="datetimeFigureOut">
              <a:rPr lang="en-US" smtClean="0"/>
              <a:t>9/14/2022</a:t>
            </a:fld>
            <a:endParaRPr lang="en-US"/>
          </a:p>
        </p:txBody>
      </p:sp>
      <p:sp>
        <p:nvSpPr>
          <p:cNvPr id="8" name="Footer Placeholder 7">
            <a:extLst>
              <a:ext uri="{FF2B5EF4-FFF2-40B4-BE49-F238E27FC236}">
                <a16:creationId xmlns:a16="http://schemas.microsoft.com/office/drawing/2014/main" id="{B6F7B97B-3F36-40A7-8774-B35789B1AA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93FA87-B58F-44D9-9ACB-1EF0747C69F5}"/>
              </a:ext>
            </a:extLst>
          </p:cNvPr>
          <p:cNvSpPr>
            <a:spLocks noGrp="1"/>
          </p:cNvSpPr>
          <p:nvPr>
            <p:ph type="sldNum" sz="quarter" idx="12"/>
          </p:nvPr>
        </p:nvSpPr>
        <p:spPr/>
        <p:txBody>
          <a:bodyPr/>
          <a:lstStyle/>
          <a:p>
            <a:fld id="{EB97A7D3-27F6-4681-B905-1DC42094F663}" type="slidenum">
              <a:rPr lang="en-US" smtClean="0"/>
              <a:t>‹#›</a:t>
            </a:fld>
            <a:endParaRPr lang="en-US"/>
          </a:p>
        </p:txBody>
      </p:sp>
    </p:spTree>
    <p:extLst>
      <p:ext uri="{BB962C8B-B14F-4D97-AF65-F5344CB8AC3E}">
        <p14:creationId xmlns:p14="http://schemas.microsoft.com/office/powerpoint/2010/main" val="300723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7977-8AAA-44A3-8D56-83514617BB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B42497-A5C9-46FF-8D34-46F9CFB98201}"/>
              </a:ext>
            </a:extLst>
          </p:cNvPr>
          <p:cNvSpPr>
            <a:spLocks noGrp="1"/>
          </p:cNvSpPr>
          <p:nvPr>
            <p:ph type="dt" sz="half" idx="10"/>
          </p:nvPr>
        </p:nvSpPr>
        <p:spPr/>
        <p:txBody>
          <a:bodyPr/>
          <a:lstStyle/>
          <a:p>
            <a:fld id="{F2DCCABF-9C89-4653-8854-3DC48A1900BD}" type="datetimeFigureOut">
              <a:rPr lang="en-US" smtClean="0"/>
              <a:t>9/14/2022</a:t>
            </a:fld>
            <a:endParaRPr lang="en-US"/>
          </a:p>
        </p:txBody>
      </p:sp>
      <p:sp>
        <p:nvSpPr>
          <p:cNvPr id="4" name="Footer Placeholder 3">
            <a:extLst>
              <a:ext uri="{FF2B5EF4-FFF2-40B4-BE49-F238E27FC236}">
                <a16:creationId xmlns:a16="http://schemas.microsoft.com/office/drawing/2014/main" id="{3104DBF3-7CD8-4A3C-A766-089688334E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302F9-14E8-4192-8882-5199AAFD018C}"/>
              </a:ext>
            </a:extLst>
          </p:cNvPr>
          <p:cNvSpPr>
            <a:spLocks noGrp="1"/>
          </p:cNvSpPr>
          <p:nvPr>
            <p:ph type="sldNum" sz="quarter" idx="12"/>
          </p:nvPr>
        </p:nvSpPr>
        <p:spPr/>
        <p:txBody>
          <a:bodyPr/>
          <a:lstStyle/>
          <a:p>
            <a:fld id="{EB97A7D3-27F6-4681-B905-1DC42094F663}" type="slidenum">
              <a:rPr lang="en-US" smtClean="0"/>
              <a:t>‹#›</a:t>
            </a:fld>
            <a:endParaRPr lang="en-US"/>
          </a:p>
        </p:txBody>
      </p:sp>
    </p:spTree>
    <p:extLst>
      <p:ext uri="{BB962C8B-B14F-4D97-AF65-F5344CB8AC3E}">
        <p14:creationId xmlns:p14="http://schemas.microsoft.com/office/powerpoint/2010/main" val="377821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B4567E-97D3-449C-8128-91574E0FBAEA}"/>
              </a:ext>
            </a:extLst>
          </p:cNvPr>
          <p:cNvSpPr>
            <a:spLocks noGrp="1"/>
          </p:cNvSpPr>
          <p:nvPr>
            <p:ph type="dt" sz="half" idx="10"/>
          </p:nvPr>
        </p:nvSpPr>
        <p:spPr/>
        <p:txBody>
          <a:bodyPr/>
          <a:lstStyle/>
          <a:p>
            <a:fld id="{F2DCCABF-9C89-4653-8854-3DC48A1900BD}" type="datetimeFigureOut">
              <a:rPr lang="en-US" smtClean="0"/>
              <a:t>9/14/2022</a:t>
            </a:fld>
            <a:endParaRPr lang="en-US"/>
          </a:p>
        </p:txBody>
      </p:sp>
      <p:sp>
        <p:nvSpPr>
          <p:cNvPr id="3" name="Footer Placeholder 2">
            <a:extLst>
              <a:ext uri="{FF2B5EF4-FFF2-40B4-BE49-F238E27FC236}">
                <a16:creationId xmlns:a16="http://schemas.microsoft.com/office/drawing/2014/main" id="{F6030E89-31FC-4763-9B7C-9A5876418B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F85596-FD2B-4477-9262-F8119A58E1DB}"/>
              </a:ext>
            </a:extLst>
          </p:cNvPr>
          <p:cNvSpPr>
            <a:spLocks noGrp="1"/>
          </p:cNvSpPr>
          <p:nvPr>
            <p:ph type="sldNum" sz="quarter" idx="12"/>
          </p:nvPr>
        </p:nvSpPr>
        <p:spPr/>
        <p:txBody>
          <a:bodyPr/>
          <a:lstStyle/>
          <a:p>
            <a:fld id="{EB97A7D3-27F6-4681-B905-1DC42094F663}" type="slidenum">
              <a:rPr lang="en-US" smtClean="0"/>
              <a:t>‹#›</a:t>
            </a:fld>
            <a:endParaRPr lang="en-US"/>
          </a:p>
        </p:txBody>
      </p:sp>
    </p:spTree>
    <p:extLst>
      <p:ext uri="{BB962C8B-B14F-4D97-AF65-F5344CB8AC3E}">
        <p14:creationId xmlns:p14="http://schemas.microsoft.com/office/powerpoint/2010/main" val="117426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12AF6-0ABB-44FE-9F8A-184DDDF55C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A84394-DE1F-476B-80E1-F476E6776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38FA9E-1AE4-4E31-B218-A3BAAC032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42F72-FFB1-4FBD-B1E7-FC4CB15AA055}"/>
              </a:ext>
            </a:extLst>
          </p:cNvPr>
          <p:cNvSpPr>
            <a:spLocks noGrp="1"/>
          </p:cNvSpPr>
          <p:nvPr>
            <p:ph type="dt" sz="half" idx="10"/>
          </p:nvPr>
        </p:nvSpPr>
        <p:spPr/>
        <p:txBody>
          <a:bodyPr/>
          <a:lstStyle/>
          <a:p>
            <a:fld id="{F2DCCABF-9C89-4653-8854-3DC48A1900BD}" type="datetimeFigureOut">
              <a:rPr lang="en-US" smtClean="0"/>
              <a:t>9/14/2022</a:t>
            </a:fld>
            <a:endParaRPr lang="en-US"/>
          </a:p>
        </p:txBody>
      </p:sp>
      <p:sp>
        <p:nvSpPr>
          <p:cNvPr id="6" name="Footer Placeholder 5">
            <a:extLst>
              <a:ext uri="{FF2B5EF4-FFF2-40B4-BE49-F238E27FC236}">
                <a16:creationId xmlns:a16="http://schemas.microsoft.com/office/drawing/2014/main" id="{CD3B4B4A-F31C-4509-9322-ECAF0604B1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954C0-F6A0-40B5-B899-E0693241423A}"/>
              </a:ext>
            </a:extLst>
          </p:cNvPr>
          <p:cNvSpPr>
            <a:spLocks noGrp="1"/>
          </p:cNvSpPr>
          <p:nvPr>
            <p:ph type="sldNum" sz="quarter" idx="12"/>
          </p:nvPr>
        </p:nvSpPr>
        <p:spPr/>
        <p:txBody>
          <a:bodyPr/>
          <a:lstStyle/>
          <a:p>
            <a:fld id="{EB97A7D3-27F6-4681-B905-1DC42094F663}" type="slidenum">
              <a:rPr lang="en-US" smtClean="0"/>
              <a:t>‹#›</a:t>
            </a:fld>
            <a:endParaRPr lang="en-US"/>
          </a:p>
        </p:txBody>
      </p:sp>
    </p:spTree>
    <p:extLst>
      <p:ext uri="{BB962C8B-B14F-4D97-AF65-F5344CB8AC3E}">
        <p14:creationId xmlns:p14="http://schemas.microsoft.com/office/powerpoint/2010/main" val="44474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CF28-DF5A-48C7-84A9-6F18DEDB9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09FC44-6E6A-4607-84C4-BC5EA94BD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459763-4135-4EDD-A578-973B91EFEA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76F906-B640-4B66-A63C-3CED5311BADC}"/>
              </a:ext>
            </a:extLst>
          </p:cNvPr>
          <p:cNvSpPr>
            <a:spLocks noGrp="1"/>
          </p:cNvSpPr>
          <p:nvPr>
            <p:ph type="dt" sz="half" idx="10"/>
          </p:nvPr>
        </p:nvSpPr>
        <p:spPr/>
        <p:txBody>
          <a:bodyPr/>
          <a:lstStyle/>
          <a:p>
            <a:fld id="{F2DCCABF-9C89-4653-8854-3DC48A1900BD}" type="datetimeFigureOut">
              <a:rPr lang="en-US" smtClean="0"/>
              <a:t>9/14/2022</a:t>
            </a:fld>
            <a:endParaRPr lang="en-US"/>
          </a:p>
        </p:txBody>
      </p:sp>
      <p:sp>
        <p:nvSpPr>
          <p:cNvPr id="6" name="Footer Placeholder 5">
            <a:extLst>
              <a:ext uri="{FF2B5EF4-FFF2-40B4-BE49-F238E27FC236}">
                <a16:creationId xmlns:a16="http://schemas.microsoft.com/office/drawing/2014/main" id="{986F8A59-3119-4FDD-A375-B184F056F4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50413-7683-48C1-9A52-105219505FDE}"/>
              </a:ext>
            </a:extLst>
          </p:cNvPr>
          <p:cNvSpPr>
            <a:spLocks noGrp="1"/>
          </p:cNvSpPr>
          <p:nvPr>
            <p:ph type="sldNum" sz="quarter" idx="12"/>
          </p:nvPr>
        </p:nvSpPr>
        <p:spPr/>
        <p:txBody>
          <a:bodyPr/>
          <a:lstStyle/>
          <a:p>
            <a:fld id="{EB97A7D3-27F6-4681-B905-1DC42094F663}" type="slidenum">
              <a:rPr lang="en-US" smtClean="0"/>
              <a:t>‹#›</a:t>
            </a:fld>
            <a:endParaRPr lang="en-US"/>
          </a:p>
        </p:txBody>
      </p:sp>
    </p:spTree>
    <p:extLst>
      <p:ext uri="{BB962C8B-B14F-4D97-AF65-F5344CB8AC3E}">
        <p14:creationId xmlns:p14="http://schemas.microsoft.com/office/powerpoint/2010/main" val="354992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3BB8BA-9B49-48EB-840A-D9C9F94679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D5210E-AF72-4CA3-864F-A89149A58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4674A-3219-492E-ADE4-1AF7B6035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CCABF-9C89-4653-8854-3DC48A1900BD}" type="datetimeFigureOut">
              <a:rPr lang="en-US" smtClean="0"/>
              <a:t>9/14/2022</a:t>
            </a:fld>
            <a:endParaRPr lang="en-US"/>
          </a:p>
        </p:txBody>
      </p:sp>
      <p:sp>
        <p:nvSpPr>
          <p:cNvPr id="5" name="Footer Placeholder 4">
            <a:extLst>
              <a:ext uri="{FF2B5EF4-FFF2-40B4-BE49-F238E27FC236}">
                <a16:creationId xmlns:a16="http://schemas.microsoft.com/office/drawing/2014/main" id="{CD20CDBB-C286-4A28-B518-370E22E7E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9C41E9-5780-4E35-95DB-32D0E2873D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7A7D3-27F6-4681-B905-1DC42094F663}" type="slidenum">
              <a:rPr lang="en-US" smtClean="0"/>
              <a:t>‹#›</a:t>
            </a:fld>
            <a:endParaRPr lang="en-US"/>
          </a:p>
        </p:txBody>
      </p:sp>
    </p:spTree>
    <p:extLst>
      <p:ext uri="{BB962C8B-B14F-4D97-AF65-F5344CB8AC3E}">
        <p14:creationId xmlns:p14="http://schemas.microsoft.com/office/powerpoint/2010/main" val="421531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newspaper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793" y="-10202"/>
            <a:ext cx="9180869" cy="686820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2133599" y="2200468"/>
            <a:ext cx="8055429"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4000" b="1" dirty="0">
                <a:solidFill>
                  <a:srgbClr val="4C4C4C"/>
                </a:solidFill>
              </a:rPr>
              <a:t>Aspiring Actress Shot to Death</a:t>
            </a:r>
            <a:endParaRPr lang="en-US" altLang="en-US" sz="4000" b="1" dirty="0"/>
          </a:p>
        </p:txBody>
      </p:sp>
      <p:sp>
        <p:nvSpPr>
          <p:cNvPr id="5124" name="Rectangle 4"/>
          <p:cNvSpPr>
            <a:spLocks noChangeArrowheads="1"/>
          </p:cNvSpPr>
          <p:nvPr/>
        </p:nvSpPr>
        <p:spPr bwMode="auto">
          <a:xfrm>
            <a:off x="2209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5125" name="Text Box 5"/>
          <p:cNvSpPr txBox="1">
            <a:spLocks noChangeArrowheads="1"/>
          </p:cNvSpPr>
          <p:nvPr/>
        </p:nvSpPr>
        <p:spPr bwMode="auto">
          <a:xfrm>
            <a:off x="6324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5126" name="Text Box 6"/>
          <p:cNvSpPr txBox="1">
            <a:spLocks noChangeArrowheads="1"/>
          </p:cNvSpPr>
          <p:nvPr/>
        </p:nvSpPr>
        <p:spPr bwMode="auto">
          <a:xfrm>
            <a:off x="6161313" y="2987377"/>
            <a:ext cx="4027715"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dirty="0">
                <a:solidFill>
                  <a:srgbClr val="4C4C4C"/>
                </a:solidFill>
              </a:rPr>
              <a:t>Brenda McArthur Murdered</a:t>
            </a:r>
            <a:endParaRPr lang="en-US" altLang="en-US" sz="1200" dirty="0">
              <a:solidFill>
                <a:srgbClr val="4C4C4C"/>
              </a:solidFill>
            </a:endParaRPr>
          </a:p>
        </p:txBody>
      </p:sp>
      <p:pic>
        <p:nvPicPr>
          <p:cNvPr id="9" name="Picture 8" descr="A girl in a dress&#10;&#10;Description automatically generated">
            <a:extLst>
              <a:ext uri="{FF2B5EF4-FFF2-40B4-BE49-F238E27FC236}">
                <a16:creationId xmlns:a16="http://schemas.microsoft.com/office/drawing/2014/main" id="{044D4B05-E33D-498B-A4A9-EF06DA7718D5}"/>
              </a:ext>
            </a:extLst>
          </p:cNvPr>
          <p:cNvPicPr>
            <a:picLocks noChangeAspect="1"/>
          </p:cNvPicPr>
          <p:nvPr/>
        </p:nvPicPr>
        <p:blipFill rotWithShape="1">
          <a:blip r:embed="rId4">
            <a:extLst>
              <a:ext uri="{28A0092B-C50C-407E-A947-70E740481C1C}">
                <a14:useLocalDpi xmlns:a14="http://schemas.microsoft.com/office/drawing/2010/main" val="0"/>
              </a:ext>
            </a:extLst>
          </a:blip>
          <a:srcRect r="-2" b="24272"/>
          <a:stretch/>
        </p:blipFill>
        <p:spPr>
          <a:xfrm>
            <a:off x="2751083" y="3048000"/>
            <a:ext cx="2544817" cy="3552259"/>
          </a:xfrm>
          <a:prstGeom prst="rect">
            <a:avLst/>
          </a:prstGeom>
          <a:effectLst/>
        </p:spPr>
      </p:pic>
      <p:sp>
        <p:nvSpPr>
          <p:cNvPr id="13" name="Text Box 6">
            <a:extLst>
              <a:ext uri="{FF2B5EF4-FFF2-40B4-BE49-F238E27FC236}">
                <a16:creationId xmlns:a16="http://schemas.microsoft.com/office/drawing/2014/main" id="{332F0959-84CF-4844-B9FF-D22727918DAD}"/>
              </a:ext>
            </a:extLst>
          </p:cNvPr>
          <p:cNvSpPr txBox="1">
            <a:spLocks noChangeArrowheads="1"/>
          </p:cNvSpPr>
          <p:nvPr/>
        </p:nvSpPr>
        <p:spPr bwMode="auto">
          <a:xfrm>
            <a:off x="6019801" y="3475461"/>
            <a:ext cx="2133600" cy="332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dirty="0">
                <a:solidFill>
                  <a:srgbClr val="4C4C4C"/>
                </a:solidFill>
              </a:rPr>
              <a:t>In libris </a:t>
            </a:r>
            <a:r>
              <a:rPr lang="en-US" altLang="en-US" sz="1200" dirty="0" err="1">
                <a:solidFill>
                  <a:srgbClr val="4C4C4C"/>
                </a:solidFill>
              </a:rPr>
              <a:t>graecis</a:t>
            </a:r>
            <a:r>
              <a:rPr lang="en-US" altLang="en-US" sz="1200" dirty="0">
                <a:solidFill>
                  <a:srgbClr val="4C4C4C"/>
                </a:solidFill>
              </a:rPr>
              <a:t> </a:t>
            </a:r>
            <a:r>
              <a:rPr lang="en-US" altLang="en-US" sz="1200" dirty="0" err="1">
                <a:solidFill>
                  <a:srgbClr val="4C4C4C"/>
                </a:solidFill>
              </a:rPr>
              <a:t>appetere</a:t>
            </a:r>
            <a:r>
              <a:rPr lang="en-US" altLang="en-US" sz="1200" dirty="0">
                <a:solidFill>
                  <a:srgbClr val="4C4C4C"/>
                </a:solidFill>
              </a:rPr>
              <a:t> </a:t>
            </a:r>
            <a:r>
              <a:rPr lang="en-US" altLang="en-US" sz="1200" dirty="0" err="1">
                <a:solidFill>
                  <a:srgbClr val="4C4C4C"/>
                </a:solidFill>
              </a:rPr>
              <a:t>mea</a:t>
            </a:r>
            <a:r>
              <a:rPr lang="en-US" altLang="en-US" sz="1200" dirty="0">
                <a:solidFill>
                  <a:srgbClr val="4C4C4C"/>
                </a:solidFill>
              </a:rPr>
              <a:t>. At vim </a:t>
            </a:r>
            <a:r>
              <a:rPr lang="en-US" altLang="en-US" sz="1200" dirty="0" err="1">
                <a:solidFill>
                  <a:srgbClr val="4C4C4C"/>
                </a:solidFill>
              </a:rPr>
              <a:t>odio</a:t>
            </a:r>
            <a:r>
              <a:rPr lang="en-US" altLang="en-US" sz="1200" dirty="0">
                <a:solidFill>
                  <a:srgbClr val="4C4C4C"/>
                </a:solidFill>
              </a:rPr>
              <a:t> lorem </a:t>
            </a:r>
            <a:r>
              <a:rPr lang="en-US" altLang="en-US" sz="1200" dirty="0" err="1">
                <a:solidFill>
                  <a:srgbClr val="4C4C4C"/>
                </a:solidFill>
              </a:rPr>
              <a:t>omnes</a:t>
            </a:r>
            <a:r>
              <a:rPr lang="en-US" altLang="en-US" sz="1200" dirty="0">
                <a:solidFill>
                  <a:srgbClr val="4C4C4C"/>
                </a:solidFill>
              </a:rPr>
              <a:t>, </a:t>
            </a:r>
            <a:r>
              <a:rPr lang="en-US" altLang="en-US" sz="1200" dirty="0" err="1">
                <a:solidFill>
                  <a:srgbClr val="4C4C4C"/>
                </a:solidFill>
              </a:rPr>
              <a:t>pri</a:t>
            </a:r>
            <a:r>
              <a:rPr lang="en-US" altLang="en-US" sz="1200" dirty="0">
                <a:solidFill>
                  <a:srgbClr val="4C4C4C"/>
                </a:solidFill>
              </a:rPr>
              <a:t> id </a:t>
            </a:r>
            <a:r>
              <a:rPr lang="en-US" altLang="en-US" sz="1200" dirty="0" err="1">
                <a:solidFill>
                  <a:srgbClr val="4C4C4C"/>
                </a:solidFill>
              </a:rPr>
              <a:t>iuvaret</a:t>
            </a:r>
            <a:r>
              <a:rPr lang="en-US" altLang="en-US" sz="1200" dirty="0">
                <a:solidFill>
                  <a:srgbClr val="4C4C4C"/>
                </a:solidFill>
              </a:rPr>
              <a:t> </a:t>
            </a:r>
            <a:r>
              <a:rPr lang="en-US" altLang="en-US" sz="1200" dirty="0" err="1">
                <a:solidFill>
                  <a:srgbClr val="4C4C4C"/>
                </a:solidFill>
              </a:rPr>
              <a:t>partiendo</a:t>
            </a:r>
            <a:r>
              <a:rPr lang="en-US" altLang="en-US" sz="1200" dirty="0">
                <a:solidFill>
                  <a:srgbClr val="4C4C4C"/>
                </a:solidFill>
              </a:rPr>
              <a:t>. </a:t>
            </a:r>
            <a:r>
              <a:rPr lang="en-US" altLang="en-US" sz="1200" dirty="0" err="1">
                <a:solidFill>
                  <a:srgbClr val="4C4C4C"/>
                </a:solidFill>
              </a:rPr>
              <a:t>Vivendo</a:t>
            </a:r>
            <a:r>
              <a:rPr lang="en-US" altLang="en-US" sz="1200" dirty="0">
                <a:solidFill>
                  <a:srgbClr val="4C4C4C"/>
                </a:solidFill>
              </a:rPr>
              <a:t> </a:t>
            </a:r>
            <a:r>
              <a:rPr lang="en-US" altLang="en-US" sz="1200" dirty="0" err="1">
                <a:solidFill>
                  <a:srgbClr val="4C4C4C"/>
                </a:solidFill>
              </a:rPr>
              <a:t>menandri</a:t>
            </a:r>
            <a:r>
              <a:rPr lang="en-US" altLang="en-US" sz="1200" dirty="0">
                <a:solidFill>
                  <a:srgbClr val="4C4C4C"/>
                </a:solidFill>
              </a:rPr>
              <a:t> et sed. Lorem </a:t>
            </a:r>
            <a:r>
              <a:rPr lang="en-US" altLang="en-US" sz="1200" dirty="0" err="1">
                <a:solidFill>
                  <a:srgbClr val="4C4C4C"/>
                </a:solidFill>
              </a:rPr>
              <a:t>volumus</a:t>
            </a:r>
            <a:r>
              <a:rPr lang="en-US" altLang="en-US" sz="1200" dirty="0">
                <a:solidFill>
                  <a:srgbClr val="4C4C4C"/>
                </a:solidFill>
              </a:rPr>
              <a:t> </a:t>
            </a:r>
            <a:r>
              <a:rPr lang="en-US" altLang="en-US" sz="1200" dirty="0" err="1">
                <a:solidFill>
                  <a:srgbClr val="4C4C4C"/>
                </a:solidFill>
              </a:rPr>
              <a:t>blandit</a:t>
            </a:r>
            <a:r>
              <a:rPr lang="en-US" altLang="en-US" sz="1200" dirty="0">
                <a:solidFill>
                  <a:srgbClr val="4C4C4C"/>
                </a:solidFill>
              </a:rPr>
              <a:t> cu </a:t>
            </a:r>
            <a:r>
              <a:rPr lang="en-US" altLang="en-US" sz="1200" dirty="0" err="1">
                <a:solidFill>
                  <a:srgbClr val="4C4C4C"/>
                </a:solidFill>
              </a:rPr>
              <a:t>has.Sit</a:t>
            </a:r>
            <a:r>
              <a:rPr lang="en-US" altLang="en-US" sz="1200" dirty="0">
                <a:solidFill>
                  <a:srgbClr val="4C4C4C"/>
                </a:solidFill>
              </a:rPr>
              <a:t> cu alia </a:t>
            </a:r>
            <a:r>
              <a:rPr lang="en-US" altLang="en-US" sz="1200" dirty="0" err="1">
                <a:solidFill>
                  <a:srgbClr val="4C4C4C"/>
                </a:solidFill>
              </a:rPr>
              <a:t>porro</a:t>
            </a:r>
            <a:r>
              <a:rPr lang="en-US" altLang="en-US" sz="1200" dirty="0">
                <a:solidFill>
                  <a:srgbClr val="4C4C4C"/>
                </a:solidFill>
              </a:rPr>
              <a:t> </a:t>
            </a:r>
            <a:r>
              <a:rPr lang="en-US" altLang="en-US" sz="1200" dirty="0" err="1">
                <a:solidFill>
                  <a:srgbClr val="4C4C4C"/>
                </a:solidFill>
              </a:rPr>
              <a:t>fuisset</a:t>
            </a:r>
            <a:r>
              <a:rPr lang="en-US" altLang="en-US" sz="1200" dirty="0">
                <a:solidFill>
                  <a:srgbClr val="4C4C4C"/>
                </a:solidFill>
              </a:rPr>
              <a:t>. </a:t>
            </a:r>
          </a:p>
          <a:p>
            <a:pPr>
              <a:spcBef>
                <a:spcPct val="50000"/>
              </a:spcBef>
            </a:pPr>
            <a:r>
              <a:rPr lang="en-US" altLang="en-US" sz="1200" dirty="0" err="1">
                <a:solidFill>
                  <a:srgbClr val="4C4C4C"/>
                </a:solidFill>
              </a:rPr>
              <a:t>Ea</a:t>
            </a:r>
            <a:r>
              <a:rPr lang="en-US" altLang="en-US" sz="1200" dirty="0">
                <a:solidFill>
                  <a:srgbClr val="4C4C4C"/>
                </a:solidFill>
              </a:rPr>
              <a:t> pro </a:t>
            </a:r>
            <a:r>
              <a:rPr lang="en-US" altLang="en-US" sz="1200" dirty="0" err="1">
                <a:solidFill>
                  <a:srgbClr val="4C4C4C"/>
                </a:solidFill>
              </a:rPr>
              <a:t>natum</a:t>
            </a:r>
            <a:r>
              <a:rPr lang="en-US" altLang="en-US" sz="1200" dirty="0">
                <a:solidFill>
                  <a:srgbClr val="4C4C4C"/>
                </a:solidFill>
              </a:rPr>
              <a:t> </a:t>
            </a:r>
            <a:r>
              <a:rPr lang="en-US" altLang="en-US" sz="1200" dirty="0" err="1">
                <a:solidFill>
                  <a:srgbClr val="4C4C4C"/>
                </a:solidFill>
              </a:rPr>
              <a:t>invidunt</a:t>
            </a:r>
            <a:r>
              <a:rPr lang="en-US" altLang="en-US" sz="1200" dirty="0">
                <a:solidFill>
                  <a:srgbClr val="4C4C4C"/>
                </a:solidFill>
              </a:rPr>
              <a:t> </a:t>
            </a:r>
            <a:r>
              <a:rPr lang="en-US" altLang="en-US" sz="1200" dirty="0" err="1">
                <a:solidFill>
                  <a:srgbClr val="4C4C4C"/>
                </a:solidFill>
              </a:rPr>
              <a:t>repudiandae</a:t>
            </a:r>
            <a:r>
              <a:rPr lang="en-US" altLang="en-US" sz="1200" dirty="0">
                <a:solidFill>
                  <a:srgbClr val="4C4C4C"/>
                </a:solidFill>
              </a:rPr>
              <a:t>, his et </a:t>
            </a:r>
            <a:r>
              <a:rPr lang="en-US" altLang="en-US" sz="1200" dirty="0" err="1">
                <a:solidFill>
                  <a:srgbClr val="4C4C4C"/>
                </a:solidFill>
              </a:rPr>
              <a:t>facilisis</a:t>
            </a:r>
            <a:r>
              <a:rPr lang="en-US" altLang="en-US" sz="1200" dirty="0">
                <a:solidFill>
                  <a:srgbClr val="4C4C4C"/>
                </a:solidFill>
              </a:rPr>
              <a:t> </a:t>
            </a:r>
            <a:r>
              <a:rPr lang="en-US" altLang="en-US" sz="1200" dirty="0" err="1">
                <a:solidFill>
                  <a:srgbClr val="4C4C4C"/>
                </a:solidFill>
              </a:rPr>
              <a:t>vituperatoribus</a:t>
            </a:r>
            <a:r>
              <a:rPr lang="en-US" altLang="en-US" sz="1200" dirty="0">
                <a:solidFill>
                  <a:srgbClr val="4C4C4C"/>
                </a:solidFill>
              </a:rPr>
              <a:t>. Mei </a:t>
            </a:r>
            <a:r>
              <a:rPr lang="en-US" altLang="en-US" sz="1200" dirty="0" err="1">
                <a:solidFill>
                  <a:srgbClr val="4C4C4C"/>
                </a:solidFill>
              </a:rPr>
              <a:t>eu</a:t>
            </a:r>
            <a:r>
              <a:rPr lang="en-US" altLang="en-US" sz="1200" dirty="0">
                <a:solidFill>
                  <a:srgbClr val="4C4C4C"/>
                </a:solidFill>
              </a:rPr>
              <a:t> ubique altera </a:t>
            </a:r>
            <a:r>
              <a:rPr lang="en-US" altLang="en-US" sz="1200" dirty="0" err="1">
                <a:solidFill>
                  <a:srgbClr val="4C4C4C"/>
                </a:solidFill>
              </a:rPr>
              <a:t>senserit</a:t>
            </a:r>
            <a:r>
              <a:rPr lang="en-US" altLang="en-US" sz="1200" dirty="0">
                <a:solidFill>
                  <a:srgbClr val="4C4C4C"/>
                </a:solidFill>
              </a:rPr>
              <a:t>, consul </a:t>
            </a:r>
            <a:r>
              <a:rPr lang="en-US" altLang="en-US" sz="1200" dirty="0" err="1">
                <a:solidFill>
                  <a:srgbClr val="4C4C4C"/>
                </a:solidFill>
              </a:rPr>
              <a:t>eripuit</a:t>
            </a:r>
            <a:r>
              <a:rPr lang="en-US" altLang="en-US" sz="1200" dirty="0">
                <a:solidFill>
                  <a:srgbClr val="4C4C4C"/>
                </a:solidFill>
              </a:rPr>
              <a:t> </a:t>
            </a:r>
            <a:r>
              <a:rPr lang="en-US" altLang="en-US" sz="1200" dirty="0" err="1">
                <a:solidFill>
                  <a:srgbClr val="4C4C4C"/>
                </a:solidFill>
              </a:rPr>
              <a:t>accusata</a:t>
            </a:r>
            <a:r>
              <a:rPr lang="en-US" altLang="en-US" sz="1200" dirty="0">
                <a:solidFill>
                  <a:srgbClr val="4C4C4C"/>
                </a:solidFill>
              </a:rPr>
              <a:t> has ne. </a:t>
            </a:r>
            <a:r>
              <a:rPr lang="en-US" altLang="en-US" sz="1200" dirty="0" err="1">
                <a:solidFill>
                  <a:srgbClr val="4C4C4C"/>
                </a:solidFill>
              </a:rPr>
              <a:t>Ignota</a:t>
            </a:r>
            <a:r>
              <a:rPr lang="en-US" altLang="en-US" sz="1200" dirty="0">
                <a:solidFill>
                  <a:srgbClr val="4C4C4C"/>
                </a:solidFill>
              </a:rPr>
              <a:t> </a:t>
            </a:r>
            <a:r>
              <a:rPr lang="en-US" altLang="en-US" sz="1200" dirty="0" err="1">
                <a:solidFill>
                  <a:srgbClr val="4C4C4C"/>
                </a:solidFill>
              </a:rPr>
              <a:t>verterem</a:t>
            </a:r>
            <a:r>
              <a:rPr lang="en-US" altLang="en-US" sz="1200" dirty="0">
                <a:solidFill>
                  <a:srgbClr val="4C4C4C"/>
                </a:solidFill>
              </a:rPr>
              <a:t> </a:t>
            </a:r>
            <a:r>
              <a:rPr lang="en-US" altLang="en-US" sz="1200" dirty="0" err="1">
                <a:solidFill>
                  <a:srgbClr val="4C4C4C"/>
                </a:solidFill>
              </a:rPr>
              <a:t>te</a:t>
            </a:r>
            <a:r>
              <a:rPr lang="en-US" altLang="en-US" sz="1200" dirty="0">
                <a:solidFill>
                  <a:srgbClr val="4C4C4C"/>
                </a:solidFill>
              </a:rPr>
              <a:t> </a:t>
            </a:r>
            <a:r>
              <a:rPr lang="en-US" altLang="en-US" sz="1200" dirty="0" err="1">
                <a:solidFill>
                  <a:srgbClr val="4C4C4C"/>
                </a:solidFill>
              </a:rPr>
              <a:t>nam</a:t>
            </a:r>
            <a:r>
              <a:rPr lang="en-US" altLang="en-US" sz="1200" dirty="0">
                <a:solidFill>
                  <a:srgbClr val="4C4C4C"/>
                </a:solidFill>
              </a:rPr>
              <a:t>, </a:t>
            </a:r>
            <a:r>
              <a:rPr lang="en-US" altLang="en-US" sz="1200" dirty="0" err="1">
                <a:solidFill>
                  <a:srgbClr val="4C4C4C"/>
                </a:solidFill>
              </a:rPr>
              <a:t>eu</a:t>
            </a:r>
            <a:r>
              <a:rPr lang="en-US" altLang="en-US" sz="1200" dirty="0">
                <a:solidFill>
                  <a:srgbClr val="4C4C4C"/>
                </a:solidFill>
              </a:rPr>
              <a:t> </a:t>
            </a:r>
            <a:r>
              <a:rPr lang="en-US" altLang="en-US" sz="1200" dirty="0" err="1">
                <a:solidFill>
                  <a:srgbClr val="4C4C4C"/>
                </a:solidFill>
              </a:rPr>
              <a:t>cibo</a:t>
            </a:r>
            <a:r>
              <a:rPr lang="en-US" altLang="en-US" sz="1200" dirty="0">
                <a:solidFill>
                  <a:srgbClr val="4C4C4C"/>
                </a:solidFill>
              </a:rPr>
              <a:t> </a:t>
            </a:r>
            <a:r>
              <a:rPr lang="en-US" altLang="en-US" sz="1200" dirty="0" err="1">
                <a:solidFill>
                  <a:srgbClr val="4C4C4C"/>
                </a:solidFill>
              </a:rPr>
              <a:t>causae</a:t>
            </a:r>
            <a:r>
              <a:rPr lang="en-US" altLang="en-US" sz="1200" dirty="0">
                <a:solidFill>
                  <a:srgbClr val="4C4C4C"/>
                </a:solidFill>
              </a:rPr>
              <a:t> </a:t>
            </a:r>
            <a:r>
              <a:rPr lang="en-US" altLang="en-US" sz="1200" dirty="0" err="1">
                <a:solidFill>
                  <a:srgbClr val="4C4C4C"/>
                </a:solidFill>
              </a:rPr>
              <a:t>menandri</a:t>
            </a:r>
            <a:r>
              <a:rPr lang="en-US" altLang="en-US" sz="1200" dirty="0">
                <a:solidFill>
                  <a:srgbClr val="4C4C4C"/>
                </a:solidFill>
              </a:rPr>
              <a:t> vim. Sit </a:t>
            </a:r>
            <a:r>
              <a:rPr lang="en-US" altLang="en-US" sz="1200" dirty="0" err="1">
                <a:solidFill>
                  <a:srgbClr val="4C4C4C"/>
                </a:solidFill>
              </a:rPr>
              <a:t>rebum</a:t>
            </a:r>
            <a:r>
              <a:rPr lang="en-US" altLang="en-US" sz="1200" dirty="0">
                <a:solidFill>
                  <a:srgbClr val="4C4C4C"/>
                </a:solidFill>
              </a:rPr>
              <a:t> </a:t>
            </a:r>
            <a:r>
              <a:rPr lang="en-US" altLang="en-US" sz="1200" dirty="0" err="1">
                <a:solidFill>
                  <a:srgbClr val="4C4C4C"/>
                </a:solidFill>
              </a:rPr>
              <a:t>erant</a:t>
            </a:r>
            <a:r>
              <a:rPr lang="en-US" altLang="en-US" sz="1200" dirty="0">
                <a:solidFill>
                  <a:srgbClr val="4C4C4C"/>
                </a:solidFill>
              </a:rPr>
              <a:t> </a:t>
            </a:r>
            <a:r>
              <a:rPr lang="en-US" altLang="en-US" sz="1200" dirty="0" err="1">
                <a:solidFill>
                  <a:srgbClr val="4C4C4C"/>
                </a:solidFill>
              </a:rPr>
              <a:t>dolorem</a:t>
            </a:r>
            <a:r>
              <a:rPr lang="en-US" altLang="en-US" sz="1200" dirty="0">
                <a:solidFill>
                  <a:srgbClr val="4C4C4C"/>
                </a:solidFill>
              </a:rPr>
              <a:t> et, sed </a:t>
            </a:r>
            <a:r>
              <a:rPr lang="en-US" altLang="en-US" sz="1200" dirty="0" err="1">
                <a:solidFill>
                  <a:srgbClr val="4C4C4C"/>
                </a:solidFill>
              </a:rPr>
              <a:t>odio</a:t>
            </a:r>
            <a:r>
              <a:rPr lang="en-US" altLang="en-US" sz="1200" dirty="0">
                <a:solidFill>
                  <a:srgbClr val="4C4C4C"/>
                </a:solidFill>
              </a:rPr>
              <a:t> error </a:t>
            </a:r>
            <a:r>
              <a:rPr lang="en-US" altLang="en-US" sz="1200" dirty="0" err="1">
                <a:solidFill>
                  <a:srgbClr val="4C4C4C"/>
                </a:solidFill>
              </a:rPr>
              <a:t>ad.Vel</a:t>
            </a:r>
            <a:r>
              <a:rPr lang="en-US" altLang="en-US" sz="1200" dirty="0">
                <a:solidFill>
                  <a:srgbClr val="4C4C4C"/>
                </a:solidFill>
              </a:rPr>
              <a:t> </a:t>
            </a:r>
            <a:r>
              <a:rPr lang="en-US" altLang="en-US" sz="1200" dirty="0" err="1">
                <a:solidFill>
                  <a:srgbClr val="4C4C4C"/>
                </a:solidFill>
              </a:rPr>
              <a:t>molestie</a:t>
            </a:r>
            <a:r>
              <a:rPr lang="en-US" altLang="en-US" sz="1200" dirty="0">
                <a:solidFill>
                  <a:srgbClr val="4C4C4C"/>
                </a:solidFill>
              </a:rPr>
              <a:t> </a:t>
            </a:r>
            <a:r>
              <a:rPr lang="en-US" altLang="en-US" sz="1200" dirty="0" err="1">
                <a:solidFill>
                  <a:srgbClr val="4C4C4C"/>
                </a:solidFill>
              </a:rPr>
              <a:t>corrumpit</a:t>
            </a:r>
            <a:r>
              <a:rPr lang="en-US" altLang="en-US" sz="1200" dirty="0">
                <a:solidFill>
                  <a:srgbClr val="4C4C4C"/>
                </a:solidFill>
              </a:rPr>
              <a:t> </a:t>
            </a:r>
            <a:r>
              <a:rPr lang="en-US" altLang="en-US" sz="1200" dirty="0" err="1">
                <a:solidFill>
                  <a:srgbClr val="4C4C4C"/>
                </a:solidFill>
              </a:rPr>
              <a:t>deterruisset</a:t>
            </a:r>
            <a:r>
              <a:rPr lang="en-US" altLang="en-US" sz="1200" dirty="0">
                <a:solidFill>
                  <a:srgbClr val="4C4C4C"/>
                </a:solidFill>
              </a:rPr>
              <a:t> ad, </a:t>
            </a:r>
            <a:r>
              <a:rPr lang="en-US" altLang="en-US" sz="1200" dirty="0" err="1">
                <a:solidFill>
                  <a:srgbClr val="4C4C4C"/>
                </a:solidFill>
              </a:rPr>
              <a:t>mollis</a:t>
            </a:r>
            <a:r>
              <a:rPr lang="en-US" altLang="en-US" sz="1200" dirty="0">
                <a:solidFill>
                  <a:srgbClr val="4C4C4C"/>
                </a:solidFill>
              </a:rPr>
              <a:t> </a:t>
            </a:r>
            <a:r>
              <a:rPr lang="en-US" altLang="en-US" sz="1200" dirty="0" err="1">
                <a:solidFill>
                  <a:srgbClr val="4C4C4C"/>
                </a:solidFill>
              </a:rPr>
              <a:t>ceteros</a:t>
            </a:r>
            <a:r>
              <a:rPr lang="en-US" altLang="en-US" sz="1200" dirty="0">
                <a:solidFill>
                  <a:srgbClr val="4C4C4C"/>
                </a:solidFill>
              </a:rPr>
              <a:t> ad sea.</a:t>
            </a:r>
            <a:endParaRPr lang="en-US" altLang="en-US" b="1" dirty="0">
              <a:solidFill>
                <a:srgbClr val="4383B4"/>
              </a:solidFill>
              <a:latin typeface="Arial" panose="020B0604020202020204" pitchFamily="34" charset="0"/>
            </a:endParaRPr>
          </a:p>
        </p:txBody>
      </p:sp>
      <p:sp>
        <p:nvSpPr>
          <p:cNvPr id="14" name="Text Box 7">
            <a:extLst>
              <a:ext uri="{FF2B5EF4-FFF2-40B4-BE49-F238E27FC236}">
                <a16:creationId xmlns:a16="http://schemas.microsoft.com/office/drawing/2014/main" id="{91FBBD03-9E65-42F8-87B7-22B86670AF68}"/>
              </a:ext>
            </a:extLst>
          </p:cNvPr>
          <p:cNvSpPr txBox="1">
            <a:spLocks noChangeArrowheads="1"/>
          </p:cNvSpPr>
          <p:nvPr/>
        </p:nvSpPr>
        <p:spPr bwMode="auto">
          <a:xfrm>
            <a:off x="8229600" y="3509665"/>
            <a:ext cx="2133600"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dirty="0">
                <a:solidFill>
                  <a:srgbClr val="4C4C4C"/>
                </a:solidFill>
              </a:rPr>
              <a:t>In libris </a:t>
            </a:r>
            <a:r>
              <a:rPr lang="en-US" altLang="en-US" sz="1200" dirty="0" err="1">
                <a:solidFill>
                  <a:srgbClr val="4C4C4C"/>
                </a:solidFill>
              </a:rPr>
              <a:t>graecis</a:t>
            </a:r>
            <a:r>
              <a:rPr lang="en-US" altLang="en-US" sz="1200" dirty="0">
                <a:solidFill>
                  <a:srgbClr val="4C4C4C"/>
                </a:solidFill>
              </a:rPr>
              <a:t> </a:t>
            </a:r>
            <a:r>
              <a:rPr lang="en-US" altLang="en-US" sz="1200" dirty="0" err="1">
                <a:solidFill>
                  <a:srgbClr val="4C4C4C"/>
                </a:solidFill>
              </a:rPr>
              <a:t>appetere</a:t>
            </a:r>
            <a:r>
              <a:rPr lang="en-US" altLang="en-US" sz="1200" dirty="0">
                <a:solidFill>
                  <a:srgbClr val="4C4C4C"/>
                </a:solidFill>
              </a:rPr>
              <a:t> </a:t>
            </a:r>
            <a:r>
              <a:rPr lang="en-US" altLang="en-US" sz="1200" dirty="0" err="1">
                <a:solidFill>
                  <a:srgbClr val="4C4C4C"/>
                </a:solidFill>
              </a:rPr>
              <a:t>mea</a:t>
            </a:r>
            <a:r>
              <a:rPr lang="en-US" altLang="en-US" sz="1200" dirty="0">
                <a:solidFill>
                  <a:srgbClr val="4C4C4C"/>
                </a:solidFill>
              </a:rPr>
              <a:t>. At vim </a:t>
            </a:r>
            <a:r>
              <a:rPr lang="en-US" altLang="en-US" sz="1200" dirty="0" err="1">
                <a:solidFill>
                  <a:srgbClr val="4C4C4C"/>
                </a:solidFill>
              </a:rPr>
              <a:t>odio</a:t>
            </a:r>
            <a:r>
              <a:rPr lang="en-US" altLang="en-US" sz="1200" dirty="0">
                <a:solidFill>
                  <a:srgbClr val="4C4C4C"/>
                </a:solidFill>
              </a:rPr>
              <a:t> lorem </a:t>
            </a:r>
            <a:r>
              <a:rPr lang="en-US" altLang="en-US" sz="1200" dirty="0" err="1">
                <a:solidFill>
                  <a:srgbClr val="4C4C4C"/>
                </a:solidFill>
              </a:rPr>
              <a:t>omnes</a:t>
            </a:r>
            <a:r>
              <a:rPr lang="en-US" altLang="en-US" sz="1200" dirty="0">
                <a:solidFill>
                  <a:srgbClr val="4C4C4C"/>
                </a:solidFill>
              </a:rPr>
              <a:t>, </a:t>
            </a:r>
            <a:r>
              <a:rPr lang="en-US" altLang="en-US" sz="1200" dirty="0" err="1">
                <a:solidFill>
                  <a:srgbClr val="4C4C4C"/>
                </a:solidFill>
              </a:rPr>
              <a:t>pri</a:t>
            </a:r>
            <a:r>
              <a:rPr lang="en-US" altLang="en-US" sz="1200" dirty="0">
                <a:solidFill>
                  <a:srgbClr val="4C4C4C"/>
                </a:solidFill>
              </a:rPr>
              <a:t> id </a:t>
            </a:r>
            <a:r>
              <a:rPr lang="en-US" altLang="en-US" sz="1200" dirty="0" err="1">
                <a:solidFill>
                  <a:srgbClr val="4C4C4C"/>
                </a:solidFill>
              </a:rPr>
              <a:t>iuvaret</a:t>
            </a:r>
            <a:r>
              <a:rPr lang="en-US" altLang="en-US" sz="1200" dirty="0">
                <a:solidFill>
                  <a:srgbClr val="4C4C4C"/>
                </a:solidFill>
              </a:rPr>
              <a:t> </a:t>
            </a:r>
            <a:r>
              <a:rPr lang="en-US" altLang="en-US" sz="1200" dirty="0" err="1">
                <a:solidFill>
                  <a:srgbClr val="4C4C4C"/>
                </a:solidFill>
              </a:rPr>
              <a:t>partiendo</a:t>
            </a:r>
            <a:r>
              <a:rPr lang="en-US" altLang="en-US" sz="1200" dirty="0">
                <a:solidFill>
                  <a:srgbClr val="4C4C4C"/>
                </a:solidFill>
              </a:rPr>
              <a:t>. </a:t>
            </a:r>
            <a:r>
              <a:rPr lang="en-US" altLang="en-US" sz="1200" dirty="0" err="1">
                <a:solidFill>
                  <a:srgbClr val="4C4C4C"/>
                </a:solidFill>
              </a:rPr>
              <a:t>Vivendo</a:t>
            </a:r>
            <a:r>
              <a:rPr lang="en-US" altLang="en-US" sz="1200" dirty="0">
                <a:solidFill>
                  <a:srgbClr val="4C4C4C"/>
                </a:solidFill>
              </a:rPr>
              <a:t> </a:t>
            </a:r>
            <a:r>
              <a:rPr lang="en-US" altLang="en-US" sz="1200" dirty="0" err="1">
                <a:solidFill>
                  <a:srgbClr val="4C4C4C"/>
                </a:solidFill>
              </a:rPr>
              <a:t>menandri</a:t>
            </a:r>
            <a:r>
              <a:rPr lang="en-US" altLang="en-US" sz="1200" dirty="0">
                <a:solidFill>
                  <a:srgbClr val="4C4C4C"/>
                </a:solidFill>
              </a:rPr>
              <a:t> et sed. Lorem </a:t>
            </a:r>
            <a:r>
              <a:rPr lang="en-US" altLang="en-US" sz="1200" dirty="0" err="1">
                <a:solidFill>
                  <a:srgbClr val="4C4C4C"/>
                </a:solidFill>
              </a:rPr>
              <a:t>volumus</a:t>
            </a:r>
            <a:r>
              <a:rPr lang="en-US" altLang="en-US" sz="1200" dirty="0">
                <a:solidFill>
                  <a:srgbClr val="4C4C4C"/>
                </a:solidFill>
              </a:rPr>
              <a:t> </a:t>
            </a:r>
            <a:r>
              <a:rPr lang="en-US" altLang="en-US" sz="1200" dirty="0" err="1">
                <a:solidFill>
                  <a:srgbClr val="4C4C4C"/>
                </a:solidFill>
              </a:rPr>
              <a:t>blandit</a:t>
            </a:r>
            <a:r>
              <a:rPr lang="en-US" altLang="en-US" sz="1200" dirty="0">
                <a:solidFill>
                  <a:srgbClr val="4C4C4C"/>
                </a:solidFill>
              </a:rPr>
              <a:t> cu </a:t>
            </a:r>
            <a:r>
              <a:rPr lang="en-US" altLang="en-US" sz="1200" dirty="0" err="1">
                <a:solidFill>
                  <a:srgbClr val="4C4C4C"/>
                </a:solidFill>
              </a:rPr>
              <a:t>has.Sit</a:t>
            </a:r>
            <a:r>
              <a:rPr lang="en-US" altLang="en-US" sz="1200" dirty="0">
                <a:solidFill>
                  <a:srgbClr val="4C4C4C"/>
                </a:solidFill>
              </a:rPr>
              <a:t> cu alia </a:t>
            </a:r>
            <a:r>
              <a:rPr lang="en-US" altLang="en-US" sz="1200" dirty="0" err="1">
                <a:solidFill>
                  <a:srgbClr val="4C4C4C"/>
                </a:solidFill>
              </a:rPr>
              <a:t>porro</a:t>
            </a:r>
            <a:r>
              <a:rPr lang="en-US" altLang="en-US" sz="1200" dirty="0">
                <a:solidFill>
                  <a:srgbClr val="4C4C4C"/>
                </a:solidFill>
              </a:rPr>
              <a:t> </a:t>
            </a:r>
            <a:r>
              <a:rPr lang="en-US" altLang="en-US" sz="1200" dirty="0" err="1">
                <a:solidFill>
                  <a:srgbClr val="4C4C4C"/>
                </a:solidFill>
              </a:rPr>
              <a:t>fuisset</a:t>
            </a:r>
            <a:r>
              <a:rPr lang="en-US" altLang="en-US" sz="1200" dirty="0">
                <a:solidFill>
                  <a:srgbClr val="4C4C4C"/>
                </a:solidFill>
              </a:rPr>
              <a:t>. </a:t>
            </a:r>
          </a:p>
          <a:p>
            <a:pPr>
              <a:spcBef>
                <a:spcPct val="50000"/>
              </a:spcBef>
            </a:pPr>
            <a:r>
              <a:rPr lang="en-US" altLang="en-US" sz="1200" dirty="0" err="1">
                <a:solidFill>
                  <a:srgbClr val="4C4C4C"/>
                </a:solidFill>
              </a:rPr>
              <a:t>Ea</a:t>
            </a:r>
            <a:r>
              <a:rPr lang="en-US" altLang="en-US" sz="1200" dirty="0">
                <a:solidFill>
                  <a:srgbClr val="4C4C4C"/>
                </a:solidFill>
              </a:rPr>
              <a:t> pro </a:t>
            </a:r>
            <a:r>
              <a:rPr lang="en-US" altLang="en-US" sz="1200" dirty="0" err="1">
                <a:solidFill>
                  <a:srgbClr val="4C4C4C"/>
                </a:solidFill>
              </a:rPr>
              <a:t>natum</a:t>
            </a:r>
            <a:r>
              <a:rPr lang="en-US" altLang="en-US" sz="1200" dirty="0">
                <a:solidFill>
                  <a:srgbClr val="4C4C4C"/>
                </a:solidFill>
              </a:rPr>
              <a:t> </a:t>
            </a:r>
            <a:r>
              <a:rPr lang="en-US" altLang="en-US" sz="1200" dirty="0" err="1">
                <a:solidFill>
                  <a:srgbClr val="4C4C4C"/>
                </a:solidFill>
              </a:rPr>
              <a:t>invidunt</a:t>
            </a:r>
            <a:r>
              <a:rPr lang="en-US" altLang="en-US" sz="1200" dirty="0">
                <a:solidFill>
                  <a:srgbClr val="4C4C4C"/>
                </a:solidFill>
              </a:rPr>
              <a:t> </a:t>
            </a:r>
            <a:r>
              <a:rPr lang="en-US" altLang="en-US" sz="1200" dirty="0" err="1">
                <a:solidFill>
                  <a:srgbClr val="4C4C4C"/>
                </a:solidFill>
              </a:rPr>
              <a:t>repudiandae</a:t>
            </a:r>
            <a:r>
              <a:rPr lang="en-US" altLang="en-US" sz="1200" dirty="0">
                <a:solidFill>
                  <a:srgbClr val="4C4C4C"/>
                </a:solidFill>
              </a:rPr>
              <a:t>, his et </a:t>
            </a:r>
            <a:r>
              <a:rPr lang="en-US" altLang="en-US" sz="1200" dirty="0" err="1">
                <a:solidFill>
                  <a:srgbClr val="4C4C4C"/>
                </a:solidFill>
              </a:rPr>
              <a:t>facilisis</a:t>
            </a:r>
            <a:r>
              <a:rPr lang="en-US" altLang="en-US" sz="1200" dirty="0">
                <a:solidFill>
                  <a:srgbClr val="4C4C4C"/>
                </a:solidFill>
              </a:rPr>
              <a:t> </a:t>
            </a:r>
            <a:r>
              <a:rPr lang="en-US" altLang="en-US" sz="1200" dirty="0" err="1">
                <a:solidFill>
                  <a:srgbClr val="4C4C4C"/>
                </a:solidFill>
              </a:rPr>
              <a:t>vituperatoribus</a:t>
            </a:r>
            <a:r>
              <a:rPr lang="en-US" altLang="en-US" sz="1200" dirty="0">
                <a:solidFill>
                  <a:srgbClr val="4C4C4C"/>
                </a:solidFill>
              </a:rPr>
              <a:t>. Mei </a:t>
            </a:r>
            <a:r>
              <a:rPr lang="en-US" altLang="en-US" sz="1200" dirty="0" err="1">
                <a:solidFill>
                  <a:srgbClr val="4C4C4C"/>
                </a:solidFill>
              </a:rPr>
              <a:t>eu</a:t>
            </a:r>
            <a:r>
              <a:rPr lang="en-US" altLang="en-US" sz="1200" dirty="0">
                <a:solidFill>
                  <a:srgbClr val="4C4C4C"/>
                </a:solidFill>
              </a:rPr>
              <a:t> ubique altera </a:t>
            </a:r>
            <a:r>
              <a:rPr lang="en-US" altLang="en-US" sz="1200" dirty="0" err="1">
                <a:solidFill>
                  <a:srgbClr val="4C4C4C"/>
                </a:solidFill>
              </a:rPr>
              <a:t>senserit</a:t>
            </a:r>
            <a:r>
              <a:rPr lang="en-US" altLang="en-US" sz="1200" dirty="0">
                <a:solidFill>
                  <a:srgbClr val="4C4C4C"/>
                </a:solidFill>
              </a:rPr>
              <a:t>, consul </a:t>
            </a:r>
            <a:r>
              <a:rPr lang="en-US" altLang="en-US" sz="1200" dirty="0" err="1">
                <a:solidFill>
                  <a:srgbClr val="4C4C4C"/>
                </a:solidFill>
              </a:rPr>
              <a:t>eripuit</a:t>
            </a:r>
            <a:r>
              <a:rPr lang="en-US" altLang="en-US" sz="1200" dirty="0">
                <a:solidFill>
                  <a:srgbClr val="4C4C4C"/>
                </a:solidFill>
              </a:rPr>
              <a:t> </a:t>
            </a:r>
            <a:r>
              <a:rPr lang="en-US" altLang="en-US" sz="1200" dirty="0" err="1">
                <a:solidFill>
                  <a:srgbClr val="4C4C4C"/>
                </a:solidFill>
              </a:rPr>
              <a:t>accusata</a:t>
            </a:r>
            <a:r>
              <a:rPr lang="en-US" altLang="en-US" sz="1200" dirty="0">
                <a:solidFill>
                  <a:srgbClr val="4C4C4C"/>
                </a:solidFill>
              </a:rPr>
              <a:t> has ne. </a:t>
            </a:r>
            <a:r>
              <a:rPr lang="en-US" altLang="en-US" sz="1200" dirty="0" err="1">
                <a:solidFill>
                  <a:srgbClr val="4C4C4C"/>
                </a:solidFill>
              </a:rPr>
              <a:t>Ignota</a:t>
            </a:r>
            <a:r>
              <a:rPr lang="en-US" altLang="en-US" sz="1200" dirty="0">
                <a:solidFill>
                  <a:srgbClr val="4C4C4C"/>
                </a:solidFill>
              </a:rPr>
              <a:t> </a:t>
            </a:r>
            <a:r>
              <a:rPr lang="en-US" altLang="en-US" sz="1200" dirty="0" err="1">
                <a:solidFill>
                  <a:srgbClr val="4C4C4C"/>
                </a:solidFill>
              </a:rPr>
              <a:t>verterem</a:t>
            </a:r>
            <a:r>
              <a:rPr lang="en-US" altLang="en-US" sz="1200" dirty="0">
                <a:solidFill>
                  <a:srgbClr val="4C4C4C"/>
                </a:solidFill>
              </a:rPr>
              <a:t> </a:t>
            </a:r>
            <a:r>
              <a:rPr lang="en-US" altLang="en-US" sz="1200" dirty="0" err="1">
                <a:solidFill>
                  <a:srgbClr val="4C4C4C"/>
                </a:solidFill>
              </a:rPr>
              <a:t>te</a:t>
            </a:r>
            <a:r>
              <a:rPr lang="en-US" altLang="en-US" sz="1200" dirty="0">
                <a:solidFill>
                  <a:srgbClr val="4C4C4C"/>
                </a:solidFill>
              </a:rPr>
              <a:t> </a:t>
            </a:r>
            <a:r>
              <a:rPr lang="en-US" altLang="en-US" sz="1200" dirty="0" err="1">
                <a:solidFill>
                  <a:srgbClr val="4C4C4C"/>
                </a:solidFill>
              </a:rPr>
              <a:t>nam</a:t>
            </a:r>
            <a:r>
              <a:rPr lang="en-US" altLang="en-US" sz="1200" dirty="0">
                <a:solidFill>
                  <a:srgbClr val="4C4C4C"/>
                </a:solidFill>
              </a:rPr>
              <a:t>, </a:t>
            </a:r>
            <a:r>
              <a:rPr lang="en-US" altLang="en-US" sz="1200" dirty="0" err="1">
                <a:solidFill>
                  <a:srgbClr val="4C4C4C"/>
                </a:solidFill>
              </a:rPr>
              <a:t>eu</a:t>
            </a:r>
            <a:r>
              <a:rPr lang="en-US" altLang="en-US" sz="1200" dirty="0">
                <a:solidFill>
                  <a:srgbClr val="4C4C4C"/>
                </a:solidFill>
              </a:rPr>
              <a:t> </a:t>
            </a:r>
            <a:r>
              <a:rPr lang="en-US" altLang="en-US" sz="1200" dirty="0" err="1">
                <a:solidFill>
                  <a:srgbClr val="4C4C4C"/>
                </a:solidFill>
              </a:rPr>
              <a:t>cibo</a:t>
            </a:r>
            <a:r>
              <a:rPr lang="en-US" altLang="en-US" sz="1200" dirty="0">
                <a:solidFill>
                  <a:srgbClr val="4C4C4C"/>
                </a:solidFill>
              </a:rPr>
              <a:t> </a:t>
            </a:r>
            <a:r>
              <a:rPr lang="en-US" altLang="en-US" sz="1200" dirty="0" err="1">
                <a:solidFill>
                  <a:srgbClr val="4C4C4C"/>
                </a:solidFill>
              </a:rPr>
              <a:t>causae</a:t>
            </a:r>
            <a:r>
              <a:rPr lang="en-US" altLang="en-US" sz="1200" dirty="0">
                <a:solidFill>
                  <a:srgbClr val="4C4C4C"/>
                </a:solidFill>
              </a:rPr>
              <a:t> </a:t>
            </a:r>
            <a:r>
              <a:rPr lang="en-US" altLang="en-US" sz="1200" dirty="0" err="1">
                <a:solidFill>
                  <a:srgbClr val="4C4C4C"/>
                </a:solidFill>
              </a:rPr>
              <a:t>menandri</a:t>
            </a:r>
            <a:r>
              <a:rPr lang="en-US" altLang="en-US" sz="1200" dirty="0">
                <a:solidFill>
                  <a:srgbClr val="4C4C4C"/>
                </a:solidFill>
              </a:rPr>
              <a:t> vim. Sit </a:t>
            </a:r>
            <a:r>
              <a:rPr lang="en-US" altLang="en-US" sz="1200" dirty="0" err="1">
                <a:solidFill>
                  <a:srgbClr val="4C4C4C"/>
                </a:solidFill>
              </a:rPr>
              <a:t>rebum</a:t>
            </a:r>
            <a:r>
              <a:rPr lang="en-US" altLang="en-US" sz="1200" dirty="0">
                <a:solidFill>
                  <a:srgbClr val="4C4C4C"/>
                </a:solidFill>
              </a:rPr>
              <a:t> </a:t>
            </a:r>
            <a:r>
              <a:rPr lang="en-US" altLang="en-US" sz="1200" dirty="0" err="1">
                <a:solidFill>
                  <a:srgbClr val="4C4C4C"/>
                </a:solidFill>
              </a:rPr>
              <a:t>erant</a:t>
            </a:r>
            <a:r>
              <a:rPr lang="en-US" altLang="en-US" sz="1200" dirty="0">
                <a:solidFill>
                  <a:srgbClr val="4C4C4C"/>
                </a:solidFill>
              </a:rPr>
              <a:t> </a:t>
            </a:r>
            <a:r>
              <a:rPr lang="en-US" altLang="en-US" sz="1200" dirty="0" err="1">
                <a:solidFill>
                  <a:srgbClr val="4C4C4C"/>
                </a:solidFill>
              </a:rPr>
              <a:t>dolorem</a:t>
            </a:r>
            <a:r>
              <a:rPr lang="en-US" altLang="en-US" sz="1200" dirty="0">
                <a:solidFill>
                  <a:srgbClr val="4C4C4C"/>
                </a:solidFill>
              </a:rPr>
              <a:t> et, sed </a:t>
            </a:r>
            <a:r>
              <a:rPr lang="en-US" altLang="en-US" sz="1200" dirty="0" err="1">
                <a:solidFill>
                  <a:srgbClr val="4C4C4C"/>
                </a:solidFill>
              </a:rPr>
              <a:t>odio</a:t>
            </a:r>
            <a:r>
              <a:rPr lang="en-US" altLang="en-US" sz="1200" dirty="0">
                <a:solidFill>
                  <a:srgbClr val="4C4C4C"/>
                </a:solidFill>
              </a:rPr>
              <a:t> error </a:t>
            </a:r>
            <a:r>
              <a:rPr lang="en-US" altLang="en-US" sz="1200" dirty="0" err="1">
                <a:solidFill>
                  <a:srgbClr val="4C4C4C"/>
                </a:solidFill>
              </a:rPr>
              <a:t>ad.Vel</a:t>
            </a:r>
            <a:r>
              <a:rPr lang="en-US" altLang="en-US" sz="1200" dirty="0">
                <a:solidFill>
                  <a:srgbClr val="4C4C4C"/>
                </a:solidFill>
              </a:rPr>
              <a:t> </a:t>
            </a:r>
            <a:r>
              <a:rPr lang="en-US" altLang="en-US" sz="1200" dirty="0" err="1">
                <a:solidFill>
                  <a:srgbClr val="4C4C4C"/>
                </a:solidFill>
              </a:rPr>
              <a:t>molestie</a:t>
            </a:r>
            <a:r>
              <a:rPr lang="en-US" altLang="en-US" sz="1200" dirty="0">
                <a:solidFill>
                  <a:srgbClr val="4C4C4C"/>
                </a:solidFill>
              </a:rPr>
              <a:t> </a:t>
            </a:r>
            <a:r>
              <a:rPr lang="en-US" altLang="en-US" sz="1200" dirty="0" err="1">
                <a:solidFill>
                  <a:srgbClr val="4C4C4C"/>
                </a:solidFill>
              </a:rPr>
              <a:t>corrumpit</a:t>
            </a:r>
            <a:r>
              <a:rPr lang="en-US" altLang="en-US" sz="1200" dirty="0">
                <a:solidFill>
                  <a:srgbClr val="4C4C4C"/>
                </a:solidFill>
              </a:rPr>
              <a:t> </a:t>
            </a:r>
            <a:r>
              <a:rPr lang="en-US" altLang="en-US" sz="1200" dirty="0" err="1">
                <a:solidFill>
                  <a:srgbClr val="4C4C4C"/>
                </a:solidFill>
              </a:rPr>
              <a:t>deterruisset</a:t>
            </a:r>
            <a:r>
              <a:rPr lang="en-US" altLang="en-US" sz="1200" dirty="0">
                <a:solidFill>
                  <a:srgbClr val="4C4C4C"/>
                </a:solidFill>
              </a:rPr>
              <a:t> ad, </a:t>
            </a:r>
            <a:r>
              <a:rPr lang="en-US" altLang="en-US" sz="1200" dirty="0" err="1">
                <a:solidFill>
                  <a:srgbClr val="4C4C4C"/>
                </a:solidFill>
              </a:rPr>
              <a:t>mollis</a:t>
            </a:r>
            <a:r>
              <a:rPr lang="en-US" altLang="en-US" sz="1200" dirty="0">
                <a:solidFill>
                  <a:srgbClr val="4C4C4C"/>
                </a:solidFill>
              </a:rPr>
              <a:t> </a:t>
            </a:r>
            <a:r>
              <a:rPr lang="en-US" altLang="en-US" sz="1200" dirty="0" err="1">
                <a:solidFill>
                  <a:srgbClr val="4C4C4C"/>
                </a:solidFill>
              </a:rPr>
              <a:t>ceteros</a:t>
            </a:r>
            <a:r>
              <a:rPr lang="en-US" altLang="en-US" sz="1200" dirty="0">
                <a:solidFill>
                  <a:srgbClr val="4C4C4C"/>
                </a:solidFill>
              </a:rPr>
              <a:t> ad sea.</a:t>
            </a:r>
          </a:p>
        </p:txBody>
      </p:sp>
      <p:sp>
        <p:nvSpPr>
          <p:cNvPr id="2" name="TextBox 1">
            <a:extLst>
              <a:ext uri="{FF2B5EF4-FFF2-40B4-BE49-F238E27FC236}">
                <a16:creationId xmlns:a16="http://schemas.microsoft.com/office/drawing/2014/main" id="{AF3CDE01-B0DC-428C-87DF-4BCB68C36C2C}"/>
              </a:ext>
            </a:extLst>
          </p:cNvPr>
          <p:cNvSpPr txBox="1"/>
          <p:nvPr/>
        </p:nvSpPr>
        <p:spPr>
          <a:xfrm>
            <a:off x="6096000" y="3509665"/>
            <a:ext cx="1960179" cy="2031325"/>
          </a:xfrm>
          <a:prstGeom prst="rect">
            <a:avLst/>
          </a:prstGeom>
          <a:solidFill>
            <a:srgbClr val="FFCC99"/>
          </a:solidFill>
        </p:spPr>
        <p:txBody>
          <a:bodyPr wrap="square" rtlCol="0">
            <a:spAutoFit/>
          </a:bodyPr>
          <a:lstStyle/>
          <a:p>
            <a:r>
              <a:rPr lang="en-US" sz="1400" dirty="0">
                <a:latin typeface="Dante" panose="02020502050200020203" pitchFamily="18" charset="0"/>
              </a:rPr>
              <a:t>AP) Late last Saturday night or early Sunday morning, 22-year-old Brinda McArthur was shot to death according to local police. No suspect is currently in custody. Investigations continue.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98F43-4054-4884-BCDA-2F9C356DA076}"/>
              </a:ext>
            </a:extLst>
          </p:cNvPr>
          <p:cNvSpPr txBox="1"/>
          <p:nvPr/>
        </p:nvSpPr>
        <p:spPr>
          <a:xfrm>
            <a:off x="1441231" y="2967335"/>
            <a:ext cx="9309538" cy="923330"/>
          </a:xfrm>
          <a:prstGeom prst="rect">
            <a:avLst/>
          </a:prstGeom>
          <a:noFill/>
        </p:spPr>
        <p:txBody>
          <a:bodyPr wrap="square" rtlCol="0">
            <a:spAutoFit/>
          </a:bodyPr>
          <a:lstStyle/>
          <a:p>
            <a:r>
              <a:rPr lang="en-US" sz="5400" dirty="0">
                <a:latin typeface="Dante" panose="02020502050200020203" pitchFamily="18" charset="0"/>
              </a:rPr>
              <a:t>Saturday Night (about midnight)</a:t>
            </a:r>
          </a:p>
        </p:txBody>
      </p:sp>
    </p:spTree>
    <p:extLst>
      <p:ext uri="{BB962C8B-B14F-4D97-AF65-F5344CB8AC3E}">
        <p14:creationId xmlns:p14="http://schemas.microsoft.com/office/powerpoint/2010/main" val="2480371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479519-397B-4C06-9086-890E2350D30E}"/>
              </a:ext>
            </a:extLst>
          </p:cNvPr>
          <p:cNvSpPr/>
          <p:nvPr/>
        </p:nvSpPr>
        <p:spPr>
          <a:xfrm>
            <a:off x="399848" y="3030516"/>
            <a:ext cx="8022941" cy="646331"/>
          </a:xfrm>
          <a:prstGeom prst="rect">
            <a:avLst/>
          </a:prstGeom>
        </p:spPr>
        <p:txBody>
          <a:bodyPr wrap="square">
            <a:spAutoFit/>
          </a:bodyPr>
          <a:lstStyle/>
          <a:p>
            <a:pPr marL="742950" indent="-742950">
              <a:buFont typeface="+mj-lt"/>
              <a:buAutoNum type="arabicPeriod" startAt="2"/>
            </a:pPr>
            <a:r>
              <a:rPr lang="en-US" sz="3600" dirty="0">
                <a:latin typeface="Times New Roman" panose="02020603050405020304" pitchFamily="18" charset="0"/>
                <a:ea typeface="Times New Roman" panose="02020603050405020304" pitchFamily="18" charset="0"/>
              </a:rPr>
              <a:t>The Alarm Company</a:t>
            </a:r>
            <a:r>
              <a:rPr lang="en-US" sz="3600" i="1" dirty="0">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called the police.</a:t>
            </a:r>
          </a:p>
        </p:txBody>
      </p:sp>
      <p:sp>
        <p:nvSpPr>
          <p:cNvPr id="4" name="Rectangle 3">
            <a:extLst>
              <a:ext uri="{FF2B5EF4-FFF2-40B4-BE49-F238E27FC236}">
                <a16:creationId xmlns:a16="http://schemas.microsoft.com/office/drawing/2014/main" id="{6AEAA9F9-3484-4B96-A855-9662EED9AA79}"/>
              </a:ext>
            </a:extLst>
          </p:cNvPr>
          <p:cNvSpPr/>
          <p:nvPr/>
        </p:nvSpPr>
        <p:spPr>
          <a:xfrm>
            <a:off x="177528" y="306246"/>
            <a:ext cx="10925235" cy="646331"/>
          </a:xfrm>
          <a:prstGeom prst="rect">
            <a:avLst/>
          </a:prstGeom>
        </p:spPr>
        <p:txBody>
          <a:bodyPr wrap="none">
            <a:spAutoFit/>
          </a:bodyPr>
          <a:lstStyle/>
          <a:p>
            <a:pPr algn="ctr"/>
            <a:r>
              <a:rPr lang="en-US" sz="3600" b="1" dirty="0"/>
              <a:t>Possible Crime Timeline as Reconstructed by Detectives:</a:t>
            </a:r>
            <a:endParaRPr lang="en-US" sz="3600" dirty="0"/>
          </a:p>
        </p:txBody>
      </p:sp>
      <p:sp>
        <p:nvSpPr>
          <p:cNvPr id="2" name="TextBox 1">
            <a:extLst>
              <a:ext uri="{FF2B5EF4-FFF2-40B4-BE49-F238E27FC236}">
                <a16:creationId xmlns:a16="http://schemas.microsoft.com/office/drawing/2014/main" id="{565855CC-2E7B-4500-9B72-D8B3A7218A8C}"/>
              </a:ext>
            </a:extLst>
          </p:cNvPr>
          <p:cNvSpPr txBox="1"/>
          <p:nvPr/>
        </p:nvSpPr>
        <p:spPr>
          <a:xfrm>
            <a:off x="399848" y="1148806"/>
            <a:ext cx="11158780" cy="1200329"/>
          </a:xfrm>
          <a:prstGeom prst="rect">
            <a:avLst/>
          </a:prstGeom>
          <a:noFill/>
        </p:spPr>
        <p:txBody>
          <a:bodyPr wrap="square" rtlCol="0">
            <a:spAutoFit/>
          </a:bodyPr>
          <a:lstStyle/>
          <a:p>
            <a:pPr marL="514350" indent="-514350">
              <a:buFont typeface="+mj-lt"/>
              <a:buAutoNum type="arabicPeriod"/>
            </a:pPr>
            <a:r>
              <a:rPr lang="en-US" sz="3600" dirty="0">
                <a:latin typeface="Times New Roman" panose="02020603050405020304" pitchFamily="18" charset="0"/>
                <a:ea typeface="Times New Roman" panose="02020603050405020304" pitchFamily="18" charset="0"/>
              </a:rPr>
              <a:t>The house silent alarm was triggered on </a:t>
            </a:r>
            <a:r>
              <a:rPr lang="en-US" sz="3600" u="sng" dirty="0">
                <a:latin typeface="Times New Roman" panose="02020603050405020304" pitchFamily="18" charset="0"/>
                <a:ea typeface="Times New Roman" panose="02020603050405020304" pitchFamily="18" charset="0"/>
              </a:rPr>
              <a:t>Saturday</a:t>
            </a:r>
            <a:r>
              <a:rPr lang="en-US" sz="3600" dirty="0">
                <a:latin typeface="Times New Roman" panose="02020603050405020304" pitchFamily="18" charset="0"/>
                <a:ea typeface="Times New Roman" panose="02020603050405020304" pitchFamily="18" charset="0"/>
              </a:rPr>
              <a:t> night about midnight.</a:t>
            </a:r>
            <a:endParaRPr lang="en-US" sz="3600" dirty="0"/>
          </a:p>
        </p:txBody>
      </p:sp>
      <p:pic>
        <p:nvPicPr>
          <p:cNvPr id="7" name="Picture 6" descr="A person in a uniform&#10;&#10;Description automatically generated with medium confidence">
            <a:extLst>
              <a:ext uri="{FF2B5EF4-FFF2-40B4-BE49-F238E27FC236}">
                <a16:creationId xmlns:a16="http://schemas.microsoft.com/office/drawing/2014/main" id="{D251884D-AC66-4E01-A92C-DD75D22C9690}"/>
              </a:ext>
            </a:extLst>
          </p:cNvPr>
          <p:cNvPicPr>
            <a:picLocks noChangeAspect="1"/>
          </p:cNvPicPr>
          <p:nvPr/>
        </p:nvPicPr>
        <p:blipFill rotWithShape="1">
          <a:blip r:embed="rId2">
            <a:extLst>
              <a:ext uri="{28A0092B-C50C-407E-A947-70E740481C1C}">
                <a14:useLocalDpi xmlns:a14="http://schemas.microsoft.com/office/drawing/2010/main" val="0"/>
              </a:ext>
            </a:extLst>
          </a:blip>
          <a:srcRect l="24276" t="1160" r="20552" b="24706"/>
          <a:stretch/>
        </p:blipFill>
        <p:spPr>
          <a:xfrm>
            <a:off x="9523520" y="1790565"/>
            <a:ext cx="2490952" cy="5013436"/>
          </a:xfrm>
          <a:prstGeom prst="rect">
            <a:avLst/>
          </a:prstGeom>
        </p:spPr>
      </p:pic>
      <p:sp>
        <p:nvSpPr>
          <p:cNvPr id="5" name="TextBox 4">
            <a:extLst>
              <a:ext uri="{FF2B5EF4-FFF2-40B4-BE49-F238E27FC236}">
                <a16:creationId xmlns:a16="http://schemas.microsoft.com/office/drawing/2014/main" id="{8E4E0265-3403-4B29-A137-3DD789E56688}"/>
              </a:ext>
            </a:extLst>
          </p:cNvPr>
          <p:cNvSpPr txBox="1"/>
          <p:nvPr/>
        </p:nvSpPr>
        <p:spPr>
          <a:xfrm>
            <a:off x="399848" y="4243430"/>
            <a:ext cx="8414679" cy="2308324"/>
          </a:xfrm>
          <a:prstGeom prst="rect">
            <a:avLst/>
          </a:prstGeom>
          <a:noFill/>
        </p:spPr>
        <p:txBody>
          <a:bodyPr wrap="square" rtlCol="0">
            <a:spAutoFit/>
          </a:bodyPr>
          <a:lstStyle/>
          <a:p>
            <a:pPr marL="742950" indent="-742950">
              <a:buFont typeface="+mj-lt"/>
              <a:buAutoNum type="arabicPeriod" startAt="3"/>
            </a:pPr>
            <a:r>
              <a:rPr lang="en-US" sz="3600" dirty="0">
                <a:latin typeface="Times New Roman" panose="02020603050405020304" pitchFamily="18" charset="0"/>
                <a:ea typeface="Times New Roman" panose="02020603050405020304" pitchFamily="18" charset="0"/>
              </a:rPr>
              <a:t>Patrolman Isaac Henry responded and caught an individual attempting to flee the property. Possibly from the vicinity of the west door.</a:t>
            </a:r>
            <a:endParaRPr lang="en-US" sz="3600" dirty="0"/>
          </a:p>
        </p:txBody>
      </p:sp>
    </p:spTree>
    <p:extLst>
      <p:ext uri="{BB962C8B-B14F-4D97-AF65-F5344CB8AC3E}">
        <p14:creationId xmlns:p14="http://schemas.microsoft.com/office/powerpoint/2010/main" val="87697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building, house&#10;&#10;Description automatically generated">
            <a:extLst>
              <a:ext uri="{FF2B5EF4-FFF2-40B4-BE49-F238E27FC236}">
                <a16:creationId xmlns:a16="http://schemas.microsoft.com/office/drawing/2014/main" id="{412F14DA-F9AE-4865-B154-A1A24F71A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932" y="0"/>
            <a:ext cx="9152135" cy="6858000"/>
          </a:xfrm>
          <a:prstGeom prst="rect">
            <a:avLst/>
          </a:prstGeom>
        </p:spPr>
      </p:pic>
      <p:cxnSp>
        <p:nvCxnSpPr>
          <p:cNvPr id="7" name="Straight Arrow Connector 6">
            <a:extLst>
              <a:ext uri="{FF2B5EF4-FFF2-40B4-BE49-F238E27FC236}">
                <a16:creationId xmlns:a16="http://schemas.microsoft.com/office/drawing/2014/main" id="{424DB7B6-DBB7-478B-BFB5-F75F988586F0}"/>
              </a:ext>
            </a:extLst>
          </p:cNvPr>
          <p:cNvCxnSpPr>
            <a:cxnSpLocks/>
          </p:cNvCxnSpPr>
          <p:nvPr/>
        </p:nvCxnSpPr>
        <p:spPr>
          <a:xfrm flipH="1">
            <a:off x="4603531" y="1103586"/>
            <a:ext cx="977462" cy="232541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F0FF571-AD03-44CB-A7D7-083E2456CA15}"/>
              </a:ext>
            </a:extLst>
          </p:cNvPr>
          <p:cNvSpPr txBox="1"/>
          <p:nvPr/>
        </p:nvSpPr>
        <p:spPr>
          <a:xfrm>
            <a:off x="5707117" y="646386"/>
            <a:ext cx="3310759" cy="584775"/>
          </a:xfrm>
          <a:prstGeom prst="rect">
            <a:avLst/>
          </a:prstGeom>
          <a:solidFill>
            <a:srgbClr val="FFFF00"/>
          </a:solidFill>
        </p:spPr>
        <p:txBody>
          <a:bodyPr wrap="square" rtlCol="0">
            <a:spAutoFit/>
          </a:bodyPr>
          <a:lstStyle/>
          <a:p>
            <a:r>
              <a:rPr lang="en-US" sz="3200" dirty="0"/>
              <a:t>Brenda’s bedroom</a:t>
            </a:r>
          </a:p>
        </p:txBody>
      </p:sp>
      <p:cxnSp>
        <p:nvCxnSpPr>
          <p:cNvPr id="11" name="Straight Arrow Connector 10">
            <a:extLst>
              <a:ext uri="{FF2B5EF4-FFF2-40B4-BE49-F238E27FC236}">
                <a16:creationId xmlns:a16="http://schemas.microsoft.com/office/drawing/2014/main" id="{841BC0CA-3FD2-482B-9E36-172270094E06}"/>
              </a:ext>
            </a:extLst>
          </p:cNvPr>
          <p:cNvCxnSpPr>
            <a:cxnSpLocks/>
          </p:cNvCxnSpPr>
          <p:nvPr/>
        </p:nvCxnSpPr>
        <p:spPr>
          <a:xfrm flipH="1" flipV="1">
            <a:off x="5580993" y="4808483"/>
            <a:ext cx="1261241" cy="94593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D1B4059-B0E7-4079-8A46-171B8C3FE192}"/>
              </a:ext>
            </a:extLst>
          </p:cNvPr>
          <p:cNvSpPr txBox="1"/>
          <p:nvPr/>
        </p:nvSpPr>
        <p:spPr>
          <a:xfrm>
            <a:off x="6211613" y="5724390"/>
            <a:ext cx="3704897" cy="523220"/>
          </a:xfrm>
          <a:prstGeom prst="rect">
            <a:avLst/>
          </a:prstGeom>
          <a:solidFill>
            <a:srgbClr val="FFFF00"/>
          </a:solidFill>
        </p:spPr>
        <p:txBody>
          <a:bodyPr wrap="square" rtlCol="0">
            <a:spAutoFit/>
          </a:bodyPr>
          <a:lstStyle/>
          <a:p>
            <a:r>
              <a:rPr lang="en-US" sz="2800" dirty="0"/>
              <a:t>Tool marks found here.</a:t>
            </a:r>
          </a:p>
        </p:txBody>
      </p:sp>
    </p:spTree>
    <p:extLst>
      <p:ext uri="{BB962C8B-B14F-4D97-AF65-F5344CB8AC3E}">
        <p14:creationId xmlns:p14="http://schemas.microsoft.com/office/powerpoint/2010/main" val="2169253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92CB0E-E932-415E-9D5D-04A335C69AEF}"/>
              </a:ext>
            </a:extLst>
          </p:cNvPr>
          <p:cNvPicPr>
            <a:picLocks noChangeAspect="1"/>
          </p:cNvPicPr>
          <p:nvPr/>
        </p:nvPicPr>
        <p:blipFill>
          <a:blip r:embed="rId2"/>
          <a:stretch>
            <a:fillRect/>
          </a:stretch>
        </p:blipFill>
        <p:spPr>
          <a:xfrm>
            <a:off x="2191243" y="2070209"/>
            <a:ext cx="7210425" cy="4514850"/>
          </a:xfrm>
          <a:prstGeom prst="rect">
            <a:avLst/>
          </a:prstGeom>
        </p:spPr>
      </p:pic>
      <p:sp>
        <p:nvSpPr>
          <p:cNvPr id="4" name="TextBox 3">
            <a:extLst>
              <a:ext uri="{FF2B5EF4-FFF2-40B4-BE49-F238E27FC236}">
                <a16:creationId xmlns:a16="http://schemas.microsoft.com/office/drawing/2014/main" id="{B0AEA33E-9DDE-4BDE-AFCD-0B106AAA9F53}"/>
              </a:ext>
            </a:extLst>
          </p:cNvPr>
          <p:cNvSpPr txBox="1"/>
          <p:nvPr/>
        </p:nvSpPr>
        <p:spPr>
          <a:xfrm>
            <a:off x="618796" y="597291"/>
            <a:ext cx="9959866" cy="1200329"/>
          </a:xfrm>
          <a:prstGeom prst="rect">
            <a:avLst/>
          </a:prstGeom>
          <a:noFill/>
        </p:spPr>
        <p:txBody>
          <a:bodyPr wrap="square">
            <a:spAutoFit/>
          </a:bodyPr>
          <a:lstStyle/>
          <a:p>
            <a:pPr marL="742950" indent="-742950">
              <a:buFont typeface="+mj-lt"/>
              <a:buAutoNum type="arabicPeriod" startAt="4"/>
            </a:pPr>
            <a:r>
              <a:rPr lang="en-US" sz="3600" dirty="0">
                <a:latin typeface="Dante" panose="02020502050200020203" pitchFamily="18" charset="0"/>
                <a:ea typeface="Times New Roman" panose="02020603050405020304" pitchFamily="18" charset="0"/>
              </a:rPr>
              <a:t>Based on his driver’s license, he was identified as Mike Hardbody.</a:t>
            </a:r>
            <a:endParaRPr lang="en-US" sz="3600" dirty="0"/>
          </a:p>
        </p:txBody>
      </p:sp>
    </p:spTree>
    <p:extLst>
      <p:ext uri="{BB962C8B-B14F-4D97-AF65-F5344CB8AC3E}">
        <p14:creationId xmlns:p14="http://schemas.microsoft.com/office/powerpoint/2010/main" val="19450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1D6C13-8470-4F96-B2DA-AB440AE0F86B}"/>
              </a:ext>
            </a:extLst>
          </p:cNvPr>
          <p:cNvSpPr/>
          <p:nvPr/>
        </p:nvSpPr>
        <p:spPr>
          <a:xfrm>
            <a:off x="483128" y="1373631"/>
            <a:ext cx="8136361" cy="1938992"/>
          </a:xfrm>
          <a:prstGeom prst="rect">
            <a:avLst/>
          </a:prstGeom>
        </p:spPr>
        <p:txBody>
          <a:bodyPr wrap="square">
            <a:spAutoFit/>
          </a:bodyPr>
          <a:lstStyle/>
          <a:p>
            <a:pPr marL="742950" indent="-742950">
              <a:buFont typeface="+mj-lt"/>
              <a:buAutoNum type="arabicPeriod" startAt="5"/>
            </a:pPr>
            <a:r>
              <a:rPr lang="en-US" sz="4000" dirty="0">
                <a:latin typeface="Dante" panose="02020502050200020203" pitchFamily="18" charset="0"/>
                <a:ea typeface="Times New Roman" panose="02020603050405020304" pitchFamily="18" charset="0"/>
              </a:rPr>
              <a:t>Visible signs of multiple attempts to gain entry around the house were found (tool marks). </a:t>
            </a:r>
          </a:p>
        </p:txBody>
      </p:sp>
      <p:sp>
        <p:nvSpPr>
          <p:cNvPr id="3" name="Rectangle 2">
            <a:extLst>
              <a:ext uri="{FF2B5EF4-FFF2-40B4-BE49-F238E27FC236}">
                <a16:creationId xmlns:a16="http://schemas.microsoft.com/office/drawing/2014/main" id="{718F8378-DCEF-4700-A417-5AA49F82FEB1}"/>
              </a:ext>
            </a:extLst>
          </p:cNvPr>
          <p:cNvSpPr/>
          <p:nvPr/>
        </p:nvSpPr>
        <p:spPr>
          <a:xfrm>
            <a:off x="110679" y="305690"/>
            <a:ext cx="7304052" cy="646331"/>
          </a:xfrm>
          <a:prstGeom prst="rect">
            <a:avLst/>
          </a:prstGeom>
        </p:spPr>
        <p:txBody>
          <a:bodyPr wrap="none">
            <a:spAutoFit/>
          </a:bodyPr>
          <a:lstStyle/>
          <a:p>
            <a:pPr algn="ctr"/>
            <a:r>
              <a:rPr lang="en-US" sz="3600" b="1" dirty="0"/>
              <a:t>Possible Crime Timeline : (continued)</a:t>
            </a:r>
            <a:endParaRPr lang="en-US" sz="3600" dirty="0"/>
          </a:p>
        </p:txBody>
      </p:sp>
      <p:pic>
        <p:nvPicPr>
          <p:cNvPr id="4" name="Picture 3">
            <a:extLst>
              <a:ext uri="{FF2B5EF4-FFF2-40B4-BE49-F238E27FC236}">
                <a16:creationId xmlns:a16="http://schemas.microsoft.com/office/drawing/2014/main" id="{0EEA0739-10E9-4FF0-BC78-7F687F07E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105" y="152845"/>
            <a:ext cx="2345767" cy="6552310"/>
          </a:xfrm>
          <a:prstGeom prst="rect">
            <a:avLst/>
          </a:prstGeom>
        </p:spPr>
      </p:pic>
      <p:sp>
        <p:nvSpPr>
          <p:cNvPr id="5" name="Rectangle 4">
            <a:extLst>
              <a:ext uri="{FF2B5EF4-FFF2-40B4-BE49-F238E27FC236}">
                <a16:creationId xmlns:a16="http://schemas.microsoft.com/office/drawing/2014/main" id="{B9B09262-B64F-4C4E-8062-5352999009FA}"/>
              </a:ext>
            </a:extLst>
          </p:cNvPr>
          <p:cNvSpPr/>
          <p:nvPr/>
        </p:nvSpPr>
        <p:spPr>
          <a:xfrm>
            <a:off x="9241530" y="4794511"/>
            <a:ext cx="2467342" cy="523220"/>
          </a:xfrm>
          <a:prstGeom prst="rect">
            <a:avLst/>
          </a:prstGeom>
          <a:solidFill>
            <a:srgbClr val="FFFF00"/>
          </a:solidFill>
        </p:spPr>
        <p:txBody>
          <a:bodyPr wrap="none">
            <a:spAutoFit/>
          </a:bodyPr>
          <a:lstStyle/>
          <a:p>
            <a:r>
              <a:rPr lang="en-US" sz="2800" dirty="0">
                <a:latin typeface="Times New Roman" panose="02020603050405020304" pitchFamily="18" charset="0"/>
                <a:ea typeface="Times New Roman" panose="02020603050405020304" pitchFamily="18" charset="0"/>
              </a:rPr>
              <a:t>Mike Hardbody</a:t>
            </a:r>
            <a:endParaRPr lang="en-US" sz="2800" dirty="0"/>
          </a:p>
        </p:txBody>
      </p:sp>
      <p:sp>
        <p:nvSpPr>
          <p:cNvPr id="8" name="TextBox 7">
            <a:extLst>
              <a:ext uri="{FF2B5EF4-FFF2-40B4-BE49-F238E27FC236}">
                <a16:creationId xmlns:a16="http://schemas.microsoft.com/office/drawing/2014/main" id="{73F16633-7969-4963-AC93-987F3DDEF1FC}"/>
              </a:ext>
            </a:extLst>
          </p:cNvPr>
          <p:cNvSpPr txBox="1"/>
          <p:nvPr/>
        </p:nvSpPr>
        <p:spPr>
          <a:xfrm>
            <a:off x="997479" y="4254624"/>
            <a:ext cx="7391439" cy="830997"/>
          </a:xfrm>
          <a:prstGeom prst="rect">
            <a:avLst/>
          </a:prstGeom>
          <a:noFill/>
        </p:spPr>
        <p:txBody>
          <a:bodyPr wrap="square">
            <a:spAutoFit/>
          </a:bodyPr>
          <a:lstStyle/>
          <a:p>
            <a:r>
              <a:rPr lang="en-US" sz="4800" dirty="0">
                <a:solidFill>
                  <a:srgbClr val="FF0000"/>
                </a:solidFill>
                <a:latin typeface="Dante" panose="02020502050200020203" pitchFamily="18" charset="0"/>
                <a:ea typeface="Times New Roman" panose="02020603050405020304" pitchFamily="18" charset="0"/>
              </a:rPr>
              <a:t>He also possessed B&amp;E tools.</a:t>
            </a:r>
            <a:endParaRPr lang="en-US" sz="4800" dirty="0">
              <a:solidFill>
                <a:srgbClr val="FF0000"/>
              </a:solidFill>
            </a:endParaRPr>
          </a:p>
        </p:txBody>
      </p:sp>
    </p:spTree>
    <p:extLst>
      <p:ext uri="{BB962C8B-B14F-4D97-AF65-F5344CB8AC3E}">
        <p14:creationId xmlns:p14="http://schemas.microsoft.com/office/powerpoint/2010/main" val="319190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5F4F12-4D8A-421F-AA84-47232E8CCE87}"/>
              </a:ext>
            </a:extLst>
          </p:cNvPr>
          <p:cNvSpPr txBox="1"/>
          <p:nvPr/>
        </p:nvSpPr>
        <p:spPr>
          <a:xfrm>
            <a:off x="5202621" y="614855"/>
            <a:ext cx="6934548" cy="5630300"/>
          </a:xfrm>
          <a:prstGeom prst="rect">
            <a:avLst/>
          </a:prstGeom>
          <a:noFill/>
        </p:spPr>
        <p:txBody>
          <a:bodyPr wrap="square">
            <a:spAutoFit/>
          </a:bodyPr>
          <a:lstStyle/>
          <a:p>
            <a:pPr algn="l"/>
            <a:r>
              <a:rPr lang="en-US" sz="3600" b="0" i="0" dirty="0">
                <a:solidFill>
                  <a:srgbClr val="232222"/>
                </a:solidFill>
                <a:effectLst/>
                <a:latin typeface="Dante" panose="02020502050200020203" pitchFamily="18" charset="0"/>
              </a:rPr>
              <a:t>Every jurisdiction has different definitions of burglary tools, but they usually include: </a:t>
            </a:r>
            <a:r>
              <a:rPr lang="en-US" sz="3600" b="0" i="0" dirty="0">
                <a:solidFill>
                  <a:srgbClr val="FF0000"/>
                </a:solidFill>
                <a:effectLst/>
                <a:latin typeface="Dante" panose="02020502050200020203" pitchFamily="18" charset="0"/>
              </a:rPr>
              <a:t>(Having any of these on your person will get you arrested.)</a:t>
            </a:r>
          </a:p>
          <a:p>
            <a:pPr marL="571500" indent="-571500" algn="l">
              <a:buFont typeface="Arial" panose="020B0604020202020204" pitchFamily="34" charset="0"/>
              <a:buChar char="•"/>
            </a:pPr>
            <a:r>
              <a:rPr lang="en-US" sz="3600" b="0" i="0" dirty="0">
                <a:solidFill>
                  <a:srgbClr val="232222"/>
                </a:solidFill>
                <a:effectLst/>
                <a:latin typeface="Dante" panose="02020502050200020203" pitchFamily="18" charset="0"/>
              </a:rPr>
              <a:t>Crowbars, slim </a:t>
            </a:r>
            <a:r>
              <a:rPr lang="en-US" sz="3600" b="0" i="0" dirty="0" err="1">
                <a:solidFill>
                  <a:srgbClr val="232222"/>
                </a:solidFill>
                <a:effectLst/>
                <a:latin typeface="Dante" panose="02020502050200020203" pitchFamily="18" charset="0"/>
              </a:rPr>
              <a:t>jims</a:t>
            </a:r>
            <a:r>
              <a:rPr lang="en-US" sz="3600" b="0" i="0" dirty="0">
                <a:solidFill>
                  <a:srgbClr val="232222"/>
                </a:solidFill>
                <a:effectLst/>
                <a:latin typeface="Dante" panose="02020502050200020203" pitchFamily="18" charset="0"/>
              </a:rPr>
              <a:t>, and other prying devices</a:t>
            </a:r>
          </a:p>
          <a:p>
            <a:pPr marL="571500" indent="-571500" algn="l">
              <a:buFont typeface="Arial" panose="020B0604020202020204" pitchFamily="34" charset="0"/>
              <a:buChar char="•"/>
            </a:pPr>
            <a:r>
              <a:rPr lang="en-US" sz="3600" b="0" i="0" dirty="0">
                <a:solidFill>
                  <a:srgbClr val="232222"/>
                </a:solidFill>
                <a:effectLst/>
                <a:latin typeface="Dante" panose="02020502050200020203" pitchFamily="18" charset="0"/>
              </a:rPr>
              <a:t>Lock picks and devices used for opening/decoding locks</a:t>
            </a:r>
          </a:p>
          <a:p>
            <a:pPr marL="571500" indent="-571500" algn="l">
              <a:buFont typeface="Arial" panose="020B0604020202020204" pitchFamily="34" charset="0"/>
              <a:buChar char="•"/>
            </a:pPr>
            <a:r>
              <a:rPr lang="en-US" sz="3600" b="0" i="0" dirty="0">
                <a:solidFill>
                  <a:srgbClr val="232222"/>
                </a:solidFill>
                <a:effectLst/>
                <a:latin typeface="Dante" panose="02020502050200020203" pitchFamily="18" charset="0"/>
              </a:rPr>
              <a:t>Screwdrivers, pliers, hammers, and other common hand tools</a:t>
            </a:r>
          </a:p>
        </p:txBody>
      </p:sp>
      <p:sp>
        <p:nvSpPr>
          <p:cNvPr id="4" name="TextBox 3">
            <a:extLst>
              <a:ext uri="{FF2B5EF4-FFF2-40B4-BE49-F238E27FC236}">
                <a16:creationId xmlns:a16="http://schemas.microsoft.com/office/drawing/2014/main" id="{614E2B49-634A-4219-BC57-5DE2B500B6A5}"/>
              </a:ext>
            </a:extLst>
          </p:cNvPr>
          <p:cNvSpPr txBox="1"/>
          <p:nvPr/>
        </p:nvSpPr>
        <p:spPr>
          <a:xfrm>
            <a:off x="457858" y="335845"/>
            <a:ext cx="3007272" cy="769441"/>
          </a:xfrm>
          <a:prstGeom prst="rect">
            <a:avLst/>
          </a:prstGeom>
          <a:noFill/>
        </p:spPr>
        <p:txBody>
          <a:bodyPr wrap="square">
            <a:spAutoFit/>
          </a:bodyPr>
          <a:lstStyle/>
          <a:p>
            <a:r>
              <a:rPr lang="en-US" sz="4400" dirty="0">
                <a:latin typeface="Dante" panose="02020502050200020203" pitchFamily="18" charset="0"/>
              </a:rPr>
              <a:t>B &amp; E Tools</a:t>
            </a:r>
          </a:p>
        </p:txBody>
      </p:sp>
      <p:pic>
        <p:nvPicPr>
          <p:cNvPr id="2050" name="Picture 2" descr="See the source image">
            <a:extLst>
              <a:ext uri="{FF2B5EF4-FFF2-40B4-BE49-F238E27FC236}">
                <a16:creationId xmlns:a16="http://schemas.microsoft.com/office/drawing/2014/main" id="{1B2ADBFF-B93E-4B40-864C-DC885168F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1" y="1968707"/>
            <a:ext cx="5016410" cy="334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5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DD9B58-C479-49B6-B572-E85357BD104D}"/>
              </a:ext>
            </a:extLst>
          </p:cNvPr>
          <p:cNvSpPr txBox="1"/>
          <p:nvPr/>
        </p:nvSpPr>
        <p:spPr>
          <a:xfrm>
            <a:off x="483476" y="1443841"/>
            <a:ext cx="11225048" cy="5078313"/>
          </a:xfrm>
          <a:prstGeom prst="rect">
            <a:avLst/>
          </a:prstGeom>
          <a:noFill/>
        </p:spPr>
        <p:txBody>
          <a:bodyPr wrap="square">
            <a:spAutoFit/>
          </a:bodyPr>
          <a:lstStyle/>
          <a:p>
            <a:pPr marL="571500" indent="-571500" algn="l">
              <a:buFont typeface="Arial" panose="020B0604020202020204" pitchFamily="34" charset="0"/>
              <a:buChar char="•"/>
            </a:pPr>
            <a:r>
              <a:rPr lang="en-US" sz="3600" b="0" i="0" dirty="0">
                <a:solidFill>
                  <a:srgbClr val="232222"/>
                </a:solidFill>
                <a:effectLst/>
                <a:latin typeface="Dante" panose="02020502050200020203" pitchFamily="18" charset="0"/>
              </a:rPr>
              <a:t>Ropes for climbing</a:t>
            </a:r>
          </a:p>
          <a:p>
            <a:pPr marL="571500" indent="-571500" algn="l">
              <a:buFont typeface="Arial" panose="020B0604020202020204" pitchFamily="34" charset="0"/>
              <a:buChar char="•"/>
            </a:pPr>
            <a:r>
              <a:rPr lang="en-US" sz="3600" b="0" i="0" dirty="0">
                <a:solidFill>
                  <a:srgbClr val="232222"/>
                </a:solidFill>
                <a:effectLst/>
                <a:latin typeface="Dante" panose="02020502050200020203" pitchFamily="18" charset="0"/>
              </a:rPr>
              <a:t>Masks, gloves, and other clothing used to hide identity or fingerprints</a:t>
            </a:r>
          </a:p>
          <a:p>
            <a:pPr marL="571500" indent="-571500" algn="l">
              <a:buFont typeface="Arial" panose="020B0604020202020204" pitchFamily="34" charset="0"/>
              <a:buChar char="•"/>
            </a:pPr>
            <a:r>
              <a:rPr lang="en-US" sz="3600" b="0" i="0" dirty="0">
                <a:solidFill>
                  <a:srgbClr val="232222"/>
                </a:solidFill>
                <a:effectLst/>
                <a:latin typeface="Dante" panose="02020502050200020203" pitchFamily="18" charset="0"/>
              </a:rPr>
              <a:t>Heavy duty tools capable of burning through concrete, steel, and other solid materials, such as torches and thermal lances</a:t>
            </a:r>
          </a:p>
          <a:p>
            <a:pPr marL="571500" indent="-571500" algn="l">
              <a:buFont typeface="Arial" panose="020B0604020202020204" pitchFamily="34" charset="0"/>
              <a:buChar char="•"/>
            </a:pPr>
            <a:r>
              <a:rPr lang="en-US" sz="3600" b="0" i="0" dirty="0">
                <a:solidFill>
                  <a:srgbClr val="232222"/>
                </a:solidFill>
                <a:effectLst/>
                <a:latin typeface="Dante" panose="02020502050200020203" pitchFamily="18" charset="0"/>
              </a:rPr>
              <a:t>Explosives like dynamite or gunpowder</a:t>
            </a:r>
            <a:br>
              <a:rPr lang="en-US" sz="3600" b="0" i="0" dirty="0">
                <a:solidFill>
                  <a:srgbClr val="232222"/>
                </a:solidFill>
                <a:effectLst/>
                <a:latin typeface="Dante" panose="02020502050200020203" pitchFamily="18" charset="0"/>
              </a:rPr>
            </a:br>
            <a:endParaRPr lang="en-US" sz="3600" b="0" i="0" dirty="0">
              <a:solidFill>
                <a:srgbClr val="232222"/>
              </a:solidFill>
              <a:effectLst/>
              <a:latin typeface="Dante" panose="02020502050200020203" pitchFamily="18" charset="0"/>
            </a:endParaRPr>
          </a:p>
          <a:p>
            <a:pPr marL="571500" indent="-571500" algn="l">
              <a:buFont typeface="Arial" panose="020B0604020202020204" pitchFamily="34" charset="0"/>
              <a:buChar char="•"/>
            </a:pPr>
            <a:r>
              <a:rPr lang="en-US" sz="3600" dirty="0">
                <a:solidFill>
                  <a:srgbClr val="232222"/>
                </a:solidFill>
                <a:latin typeface="Dante" panose="02020502050200020203" pitchFamily="18" charset="0"/>
              </a:rPr>
              <a:t>This list is not complete!</a:t>
            </a:r>
            <a:endParaRPr lang="en-US" sz="3600" b="0" i="0" dirty="0">
              <a:solidFill>
                <a:srgbClr val="232222"/>
              </a:solidFill>
              <a:effectLst/>
              <a:latin typeface="Dante" panose="02020502050200020203" pitchFamily="18" charset="0"/>
            </a:endParaRPr>
          </a:p>
        </p:txBody>
      </p:sp>
      <p:sp>
        <p:nvSpPr>
          <p:cNvPr id="4" name="TextBox 3">
            <a:extLst>
              <a:ext uri="{FF2B5EF4-FFF2-40B4-BE49-F238E27FC236}">
                <a16:creationId xmlns:a16="http://schemas.microsoft.com/office/drawing/2014/main" id="{2EBF0CFD-C5CD-4A21-8D57-E7365BAC95EB}"/>
              </a:ext>
            </a:extLst>
          </p:cNvPr>
          <p:cNvSpPr txBox="1"/>
          <p:nvPr/>
        </p:nvSpPr>
        <p:spPr>
          <a:xfrm>
            <a:off x="483476" y="609885"/>
            <a:ext cx="5297214" cy="769441"/>
          </a:xfrm>
          <a:prstGeom prst="rect">
            <a:avLst/>
          </a:prstGeom>
          <a:noFill/>
        </p:spPr>
        <p:txBody>
          <a:bodyPr wrap="square" rtlCol="0">
            <a:spAutoFit/>
          </a:bodyPr>
          <a:lstStyle/>
          <a:p>
            <a:r>
              <a:rPr lang="en-US" sz="4400" dirty="0">
                <a:latin typeface="Dante" panose="02020502050200020203" pitchFamily="18" charset="0"/>
              </a:rPr>
              <a:t>B &amp; E Tools Continued</a:t>
            </a:r>
          </a:p>
        </p:txBody>
      </p:sp>
    </p:spTree>
    <p:extLst>
      <p:ext uri="{BB962C8B-B14F-4D97-AF65-F5344CB8AC3E}">
        <p14:creationId xmlns:p14="http://schemas.microsoft.com/office/powerpoint/2010/main" val="426851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B9A969-C889-43F1-AD54-C290ABC42F41}"/>
              </a:ext>
            </a:extLst>
          </p:cNvPr>
          <p:cNvSpPr/>
          <p:nvPr/>
        </p:nvSpPr>
        <p:spPr>
          <a:xfrm>
            <a:off x="320308" y="143143"/>
            <a:ext cx="7355988" cy="646331"/>
          </a:xfrm>
          <a:prstGeom prst="rect">
            <a:avLst/>
          </a:prstGeom>
        </p:spPr>
        <p:txBody>
          <a:bodyPr wrap="none">
            <a:spAutoFit/>
          </a:bodyPr>
          <a:lstStyle/>
          <a:p>
            <a:r>
              <a:rPr lang="en-US" sz="3600" b="1" dirty="0"/>
              <a:t>Possible Crime Timeline : (Continued)</a:t>
            </a:r>
            <a:endParaRPr lang="en-US" sz="3600" dirty="0"/>
          </a:p>
        </p:txBody>
      </p:sp>
      <p:sp>
        <p:nvSpPr>
          <p:cNvPr id="4" name="TextBox 3">
            <a:extLst>
              <a:ext uri="{FF2B5EF4-FFF2-40B4-BE49-F238E27FC236}">
                <a16:creationId xmlns:a16="http://schemas.microsoft.com/office/drawing/2014/main" id="{4358CB68-D456-4028-A509-9FF9DFF68CC3}"/>
              </a:ext>
            </a:extLst>
          </p:cNvPr>
          <p:cNvSpPr txBox="1"/>
          <p:nvPr/>
        </p:nvSpPr>
        <p:spPr>
          <a:xfrm>
            <a:off x="320308" y="790672"/>
            <a:ext cx="11661485" cy="1200329"/>
          </a:xfrm>
          <a:prstGeom prst="rect">
            <a:avLst/>
          </a:prstGeom>
          <a:noFill/>
        </p:spPr>
        <p:txBody>
          <a:bodyPr wrap="square" rtlCol="0">
            <a:spAutoFit/>
          </a:bodyPr>
          <a:lstStyle/>
          <a:p>
            <a:pPr marL="742950" indent="-742950">
              <a:buFont typeface="+mj-lt"/>
              <a:buAutoNum type="arabicPeriod" startAt="6"/>
            </a:pPr>
            <a:r>
              <a:rPr lang="en-US" sz="3600" dirty="0">
                <a:latin typeface="Times New Roman" panose="02020603050405020304" pitchFamily="18" charset="0"/>
                <a:ea typeface="Times New Roman" panose="02020603050405020304" pitchFamily="18" charset="0"/>
              </a:rPr>
              <a:t>The doors remained secure; however, nobody answered the door nor the phone when the police checked.</a:t>
            </a:r>
            <a:endParaRPr lang="en-US" sz="3600" dirty="0"/>
          </a:p>
        </p:txBody>
      </p:sp>
      <p:sp>
        <p:nvSpPr>
          <p:cNvPr id="5" name="TextBox 4">
            <a:extLst>
              <a:ext uri="{FF2B5EF4-FFF2-40B4-BE49-F238E27FC236}">
                <a16:creationId xmlns:a16="http://schemas.microsoft.com/office/drawing/2014/main" id="{2EC4FA8E-D098-4335-B64C-4A6917466D5F}"/>
              </a:ext>
            </a:extLst>
          </p:cNvPr>
          <p:cNvSpPr txBox="1"/>
          <p:nvPr/>
        </p:nvSpPr>
        <p:spPr>
          <a:xfrm>
            <a:off x="320308" y="2270359"/>
            <a:ext cx="11015099" cy="1200329"/>
          </a:xfrm>
          <a:prstGeom prst="rect">
            <a:avLst/>
          </a:prstGeom>
          <a:noFill/>
        </p:spPr>
        <p:txBody>
          <a:bodyPr wrap="square" rtlCol="0">
            <a:spAutoFit/>
          </a:bodyPr>
          <a:lstStyle/>
          <a:p>
            <a:pPr marL="742950" indent="-742950">
              <a:buFont typeface="+mj-lt"/>
              <a:buAutoNum type="arabicPeriod" startAt="7"/>
            </a:pPr>
            <a:r>
              <a:rPr lang="en-US" sz="3600" dirty="0">
                <a:latin typeface="Times New Roman" panose="02020603050405020304" pitchFamily="18" charset="0"/>
                <a:ea typeface="Times New Roman" panose="02020603050405020304" pitchFamily="18" charset="0"/>
              </a:rPr>
              <a:t>The alarm company reset the alarm system from their office</a:t>
            </a:r>
            <a:endParaRPr lang="en-US" sz="3600" dirty="0"/>
          </a:p>
        </p:txBody>
      </p:sp>
      <p:sp>
        <p:nvSpPr>
          <p:cNvPr id="6" name="TextBox 5">
            <a:extLst>
              <a:ext uri="{FF2B5EF4-FFF2-40B4-BE49-F238E27FC236}">
                <a16:creationId xmlns:a16="http://schemas.microsoft.com/office/drawing/2014/main" id="{7349A6A4-36F7-4F9E-A788-2C4DBA87194C}"/>
              </a:ext>
            </a:extLst>
          </p:cNvPr>
          <p:cNvSpPr txBox="1"/>
          <p:nvPr/>
        </p:nvSpPr>
        <p:spPr>
          <a:xfrm>
            <a:off x="320308" y="3750046"/>
            <a:ext cx="7216666" cy="646331"/>
          </a:xfrm>
          <a:prstGeom prst="rect">
            <a:avLst/>
          </a:prstGeom>
          <a:noFill/>
        </p:spPr>
        <p:txBody>
          <a:bodyPr wrap="square" rtlCol="0">
            <a:spAutoFit/>
          </a:bodyPr>
          <a:lstStyle/>
          <a:p>
            <a:pPr marL="742950" indent="-742950">
              <a:buFont typeface="+mj-lt"/>
              <a:buAutoNum type="arabicPeriod" startAt="8"/>
            </a:pPr>
            <a:r>
              <a:rPr lang="en-US" sz="3600" dirty="0">
                <a:latin typeface="Times New Roman" panose="02020603050405020304" pitchFamily="18" charset="0"/>
                <a:ea typeface="Times New Roman" panose="02020603050405020304" pitchFamily="18" charset="0"/>
              </a:rPr>
              <a:t>Police did not enter the home.</a:t>
            </a:r>
            <a:endParaRPr lang="en-US" sz="3600" dirty="0"/>
          </a:p>
        </p:txBody>
      </p:sp>
      <p:sp>
        <p:nvSpPr>
          <p:cNvPr id="7" name="TextBox 6">
            <a:extLst>
              <a:ext uri="{FF2B5EF4-FFF2-40B4-BE49-F238E27FC236}">
                <a16:creationId xmlns:a16="http://schemas.microsoft.com/office/drawing/2014/main" id="{F0FDC74A-B2E6-4700-996F-4666FCA71CD3}"/>
              </a:ext>
            </a:extLst>
          </p:cNvPr>
          <p:cNvSpPr txBox="1"/>
          <p:nvPr/>
        </p:nvSpPr>
        <p:spPr>
          <a:xfrm>
            <a:off x="320308" y="4675735"/>
            <a:ext cx="11267347" cy="1200329"/>
          </a:xfrm>
          <a:prstGeom prst="rect">
            <a:avLst/>
          </a:prstGeom>
          <a:noFill/>
        </p:spPr>
        <p:txBody>
          <a:bodyPr wrap="square" rtlCol="0">
            <a:spAutoFit/>
          </a:bodyPr>
          <a:lstStyle/>
          <a:p>
            <a:pPr marL="742950" indent="-742950">
              <a:buFont typeface="+mj-lt"/>
              <a:buAutoNum type="arabicPeriod" startAt="9"/>
            </a:pPr>
            <a:r>
              <a:rPr lang="en-US" sz="3600" dirty="0">
                <a:latin typeface="Times New Roman" panose="02020603050405020304" pitchFamily="18" charset="0"/>
              </a:rPr>
              <a:t>Hardbody was taken into custody and charged with attempted B&amp;E and possession of B&amp;E tools.</a:t>
            </a:r>
            <a:endParaRPr lang="en-US" sz="3600" dirty="0"/>
          </a:p>
        </p:txBody>
      </p:sp>
    </p:spTree>
    <p:extLst>
      <p:ext uri="{BB962C8B-B14F-4D97-AF65-F5344CB8AC3E}">
        <p14:creationId xmlns:p14="http://schemas.microsoft.com/office/powerpoint/2010/main" val="418855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tgtEl>
                                          <p:spTgt spid="6">
                                            <p:txEl>
                                              <p:pRg st="0" end="0"/>
                                            </p:txEl>
                                          </p:spTgt>
                                        </p:tgtEl>
                                      </p:cBhvr>
                                    </p:animEffect>
                                    <p:anim calcmode="lin" valueType="num">
                                      <p:cBhvr>
                                        <p:cTn id="1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circle(in)">
                                      <p:cBhvr>
                                        <p:cTn id="23"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0BC3A2-D9D7-4D17-B24E-220F5A47CB3E}"/>
              </a:ext>
            </a:extLst>
          </p:cNvPr>
          <p:cNvPicPr>
            <a:picLocks noChangeAspect="1"/>
          </p:cNvPicPr>
          <p:nvPr/>
        </p:nvPicPr>
        <p:blipFill rotWithShape="1">
          <a:blip r:embed="rId2"/>
          <a:srcRect l="1373" t="2420" r="2414"/>
          <a:stretch/>
        </p:blipFill>
        <p:spPr>
          <a:xfrm>
            <a:off x="6304372" y="0"/>
            <a:ext cx="5887628" cy="6946939"/>
          </a:xfrm>
          <a:prstGeom prst="rect">
            <a:avLst/>
          </a:prstGeom>
        </p:spPr>
      </p:pic>
      <p:sp>
        <p:nvSpPr>
          <p:cNvPr id="3" name="TextBox 2">
            <a:extLst>
              <a:ext uri="{FF2B5EF4-FFF2-40B4-BE49-F238E27FC236}">
                <a16:creationId xmlns:a16="http://schemas.microsoft.com/office/drawing/2014/main" id="{A056DA9B-7821-4318-BC1F-7488AD353AC3}"/>
              </a:ext>
            </a:extLst>
          </p:cNvPr>
          <p:cNvSpPr txBox="1"/>
          <p:nvPr/>
        </p:nvSpPr>
        <p:spPr>
          <a:xfrm>
            <a:off x="220716" y="375138"/>
            <a:ext cx="6083655" cy="6186309"/>
          </a:xfrm>
          <a:prstGeom prst="rect">
            <a:avLst/>
          </a:prstGeom>
          <a:noFill/>
        </p:spPr>
        <p:txBody>
          <a:bodyPr wrap="square" rtlCol="0">
            <a:spAutoFit/>
          </a:bodyPr>
          <a:lstStyle/>
          <a:p>
            <a:r>
              <a:rPr lang="en-US" sz="3600" dirty="0">
                <a:latin typeface="Dante" panose="02020502050200020203" pitchFamily="18" charset="0"/>
              </a:rPr>
              <a:t>Using fingerprints, police found that Hardbody has a criminal record in Michigan.</a:t>
            </a:r>
          </a:p>
          <a:p>
            <a:r>
              <a:rPr lang="en-US" sz="3600" dirty="0">
                <a:latin typeface="Dante" panose="02020502050200020203" pitchFamily="18" charset="0"/>
              </a:rPr>
              <a:t>John Norman Collins is his real name.</a:t>
            </a:r>
            <a:br>
              <a:rPr lang="en-US" sz="3600" dirty="0">
                <a:latin typeface="Dante" panose="02020502050200020203" pitchFamily="18" charset="0"/>
              </a:rPr>
            </a:br>
            <a:r>
              <a:rPr lang="en-US" sz="3600" dirty="0">
                <a:latin typeface="Dante" panose="02020502050200020203" pitchFamily="18" charset="0"/>
              </a:rPr>
              <a:t>His sentence was LIFE for murder. Clerical error allowed him to be released.</a:t>
            </a:r>
            <a:br>
              <a:rPr lang="en-US" sz="3600" dirty="0">
                <a:latin typeface="Dante" panose="02020502050200020203" pitchFamily="18" charset="0"/>
              </a:rPr>
            </a:br>
            <a:endParaRPr lang="en-US" sz="3600" dirty="0">
              <a:latin typeface="Dante" panose="02020502050200020203" pitchFamily="18" charset="0"/>
            </a:endParaRPr>
          </a:p>
          <a:p>
            <a:r>
              <a:rPr lang="en-US" sz="3600" dirty="0">
                <a:latin typeface="Dante" panose="02020502050200020203" pitchFamily="18" charset="0"/>
              </a:rPr>
              <a:t>He then fled to Florida and changed his name.</a:t>
            </a:r>
          </a:p>
        </p:txBody>
      </p:sp>
    </p:spTree>
    <p:extLst>
      <p:ext uri="{BB962C8B-B14F-4D97-AF65-F5344CB8AC3E}">
        <p14:creationId xmlns:p14="http://schemas.microsoft.com/office/powerpoint/2010/main" val="186092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B2E857-5656-4572-A37D-95F9D466652D}"/>
              </a:ext>
            </a:extLst>
          </p:cNvPr>
          <p:cNvSpPr txBox="1"/>
          <p:nvPr/>
        </p:nvSpPr>
        <p:spPr>
          <a:xfrm>
            <a:off x="2120462" y="2967335"/>
            <a:ext cx="7951076" cy="923330"/>
          </a:xfrm>
          <a:prstGeom prst="rect">
            <a:avLst/>
          </a:prstGeom>
          <a:noFill/>
        </p:spPr>
        <p:txBody>
          <a:bodyPr wrap="square" rtlCol="0">
            <a:spAutoFit/>
          </a:bodyPr>
          <a:lstStyle/>
          <a:p>
            <a:r>
              <a:rPr lang="en-US" sz="5400" dirty="0">
                <a:latin typeface="Dante" panose="02020502050200020203" pitchFamily="18" charset="0"/>
              </a:rPr>
              <a:t>Sunday Morning (next day)</a:t>
            </a:r>
          </a:p>
        </p:txBody>
      </p:sp>
    </p:spTree>
    <p:extLst>
      <p:ext uri="{BB962C8B-B14F-4D97-AF65-F5344CB8AC3E}">
        <p14:creationId xmlns:p14="http://schemas.microsoft.com/office/powerpoint/2010/main" val="364569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368943-A915-4441-AE81-249A029C9AEA}"/>
              </a:ext>
            </a:extLst>
          </p:cNvPr>
          <p:cNvSpPr/>
          <p:nvPr/>
        </p:nvSpPr>
        <p:spPr>
          <a:xfrm>
            <a:off x="221782" y="-252911"/>
            <a:ext cx="8149708" cy="167660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latin typeface="+mj-lt"/>
                <a:ea typeface="+mj-ea"/>
                <a:cs typeface="+mj-cs"/>
              </a:rPr>
              <a:t>Background: </a:t>
            </a:r>
            <a:r>
              <a:rPr lang="en-US" sz="3600" b="1" i="1" u="sng" dirty="0">
                <a:latin typeface="+mj-lt"/>
                <a:ea typeface="+mj-ea"/>
                <a:cs typeface="+mj-cs"/>
              </a:rPr>
              <a:t>Brenda McArthur</a:t>
            </a:r>
            <a:endParaRPr lang="en-US" sz="3600" u="sng" dirty="0">
              <a:latin typeface="+mj-lt"/>
              <a:ea typeface="+mj-ea"/>
              <a:cs typeface="+mj-cs"/>
            </a:endParaRPr>
          </a:p>
        </p:txBody>
      </p:sp>
      <p:sp>
        <p:nvSpPr>
          <p:cNvPr id="3" name="Content Placeholder 2">
            <a:extLst>
              <a:ext uri="{FF2B5EF4-FFF2-40B4-BE49-F238E27FC236}">
                <a16:creationId xmlns:a16="http://schemas.microsoft.com/office/drawing/2014/main" id="{94CDD314-798B-4477-A68A-3BDC0C2846E9}"/>
              </a:ext>
            </a:extLst>
          </p:cNvPr>
          <p:cNvSpPr>
            <a:spLocks noGrp="1"/>
          </p:cNvSpPr>
          <p:nvPr>
            <p:ph idx="1"/>
          </p:nvPr>
        </p:nvSpPr>
        <p:spPr>
          <a:xfrm>
            <a:off x="213501" y="4586882"/>
            <a:ext cx="7769070" cy="1512362"/>
          </a:xfrm>
        </p:spPr>
        <p:txBody>
          <a:bodyPr vert="horz" lIns="91440" tIns="45720" rIns="91440" bIns="45720" rtlCol="0">
            <a:normAutofit/>
          </a:bodyPr>
          <a:lstStyle/>
          <a:p>
            <a:pPr marL="0" indent="0">
              <a:buNone/>
            </a:pPr>
            <a:r>
              <a:rPr lang="en-US" sz="3200" dirty="0"/>
              <a:t>They plan an engagement as soon as he finishes his degree at Technical Tech. </a:t>
            </a:r>
          </a:p>
        </p:txBody>
      </p:sp>
      <p:pic>
        <p:nvPicPr>
          <p:cNvPr id="5" name="Picture 4">
            <a:extLst>
              <a:ext uri="{FF2B5EF4-FFF2-40B4-BE49-F238E27FC236}">
                <a16:creationId xmlns:a16="http://schemas.microsoft.com/office/drawing/2014/main" id="{BC3C1E89-009C-48E9-901D-F7AAE28F805E}"/>
              </a:ext>
            </a:extLst>
          </p:cNvPr>
          <p:cNvPicPr>
            <a:picLocks noChangeAspect="1"/>
          </p:cNvPicPr>
          <p:nvPr/>
        </p:nvPicPr>
        <p:blipFill rotWithShape="1">
          <a:blip r:embed="rId2">
            <a:extLst>
              <a:ext uri="{28A0092B-C50C-407E-A947-70E740481C1C}">
                <a14:useLocalDpi xmlns:a14="http://schemas.microsoft.com/office/drawing/2010/main" val="0"/>
              </a:ext>
            </a:extLst>
          </a:blip>
          <a:srcRect l="30730" t="22" r="26660"/>
          <a:stretch/>
        </p:blipFill>
        <p:spPr>
          <a:xfrm>
            <a:off x="8906029" y="295983"/>
            <a:ext cx="2760453" cy="6476940"/>
          </a:xfrm>
          <a:prstGeom prst="rect">
            <a:avLst/>
          </a:prstGeom>
          <a:effectLst/>
        </p:spPr>
      </p:pic>
      <p:sp>
        <p:nvSpPr>
          <p:cNvPr id="2" name="TextBox 1">
            <a:extLst>
              <a:ext uri="{FF2B5EF4-FFF2-40B4-BE49-F238E27FC236}">
                <a16:creationId xmlns:a16="http://schemas.microsoft.com/office/drawing/2014/main" id="{27F3BC31-AAA7-4A66-B222-0AA79CF1D41E}"/>
              </a:ext>
            </a:extLst>
          </p:cNvPr>
          <p:cNvSpPr txBox="1"/>
          <p:nvPr/>
        </p:nvSpPr>
        <p:spPr>
          <a:xfrm>
            <a:off x="264239" y="941534"/>
            <a:ext cx="8157990" cy="2062103"/>
          </a:xfrm>
          <a:prstGeom prst="rect">
            <a:avLst/>
          </a:prstGeom>
          <a:noFill/>
        </p:spPr>
        <p:txBody>
          <a:bodyPr wrap="square" rtlCol="0">
            <a:spAutoFit/>
          </a:bodyPr>
          <a:lstStyle/>
          <a:p>
            <a:r>
              <a:rPr lang="en-US" sz="3200" dirty="0"/>
              <a:t>Brenda McArthur, a 22-year-old female, recently graduated from University of West Florida with a Bachelor of Arts in Theatre, with specialty in Acting, has been found dead.</a:t>
            </a:r>
          </a:p>
        </p:txBody>
      </p:sp>
      <p:sp>
        <p:nvSpPr>
          <p:cNvPr id="6" name="TextBox 5">
            <a:extLst>
              <a:ext uri="{FF2B5EF4-FFF2-40B4-BE49-F238E27FC236}">
                <a16:creationId xmlns:a16="http://schemas.microsoft.com/office/drawing/2014/main" id="{1A57631F-6A91-4342-AC34-6E0066BE7AA7}"/>
              </a:ext>
            </a:extLst>
          </p:cNvPr>
          <p:cNvSpPr txBox="1"/>
          <p:nvPr/>
        </p:nvSpPr>
        <p:spPr>
          <a:xfrm>
            <a:off x="264239" y="3229061"/>
            <a:ext cx="7769070" cy="1077218"/>
          </a:xfrm>
          <a:prstGeom prst="rect">
            <a:avLst/>
          </a:prstGeom>
          <a:noFill/>
        </p:spPr>
        <p:txBody>
          <a:bodyPr wrap="square" rtlCol="0">
            <a:spAutoFit/>
          </a:bodyPr>
          <a:lstStyle/>
          <a:p>
            <a:r>
              <a:rPr lang="en-US" sz="3200" dirty="0"/>
              <a:t>She had been dating her boyfriend, Calvin James, off and on for four years.  </a:t>
            </a:r>
          </a:p>
        </p:txBody>
      </p:sp>
      <p:sp>
        <p:nvSpPr>
          <p:cNvPr id="7" name="TextBox 6">
            <a:extLst>
              <a:ext uri="{FF2B5EF4-FFF2-40B4-BE49-F238E27FC236}">
                <a16:creationId xmlns:a16="http://schemas.microsoft.com/office/drawing/2014/main" id="{58D5D6C3-32FD-4E24-96B1-B84709241209}"/>
              </a:ext>
            </a:extLst>
          </p:cNvPr>
          <p:cNvSpPr txBox="1"/>
          <p:nvPr/>
        </p:nvSpPr>
        <p:spPr>
          <a:xfrm>
            <a:off x="8653780" y="5868411"/>
            <a:ext cx="3012702" cy="461665"/>
          </a:xfrm>
          <a:prstGeom prst="rect">
            <a:avLst/>
          </a:prstGeom>
          <a:solidFill>
            <a:srgbClr val="FFFF00"/>
          </a:solidFill>
        </p:spPr>
        <p:txBody>
          <a:bodyPr wrap="square" rtlCol="0">
            <a:spAutoFit/>
          </a:bodyPr>
          <a:lstStyle/>
          <a:p>
            <a:r>
              <a:rPr lang="en-US" sz="2400" dirty="0"/>
              <a:t>Ms. Brenda McArthur</a:t>
            </a:r>
          </a:p>
        </p:txBody>
      </p:sp>
    </p:spTree>
    <p:extLst>
      <p:ext uri="{BB962C8B-B14F-4D97-AF65-F5344CB8AC3E}">
        <p14:creationId xmlns:p14="http://schemas.microsoft.com/office/powerpoint/2010/main" val="385874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F68223-CA54-4129-BBE6-7C72C84B4C8B}"/>
              </a:ext>
            </a:extLst>
          </p:cNvPr>
          <p:cNvSpPr/>
          <p:nvPr/>
        </p:nvSpPr>
        <p:spPr>
          <a:xfrm>
            <a:off x="-6746" y="45774"/>
            <a:ext cx="3306995" cy="646331"/>
          </a:xfrm>
          <a:prstGeom prst="rect">
            <a:avLst/>
          </a:prstGeom>
        </p:spPr>
        <p:txBody>
          <a:bodyPr wrap="none">
            <a:spAutoFit/>
          </a:bodyPr>
          <a:lstStyle/>
          <a:p>
            <a:pPr algn="ctr"/>
            <a:r>
              <a:rPr lang="en-US" sz="3600" b="1" dirty="0"/>
              <a:t>Sunday morning</a:t>
            </a:r>
            <a:endParaRPr lang="en-US" sz="3600" dirty="0"/>
          </a:p>
        </p:txBody>
      </p:sp>
      <p:sp>
        <p:nvSpPr>
          <p:cNvPr id="4" name="TextBox 3">
            <a:extLst>
              <a:ext uri="{FF2B5EF4-FFF2-40B4-BE49-F238E27FC236}">
                <a16:creationId xmlns:a16="http://schemas.microsoft.com/office/drawing/2014/main" id="{6B03C95F-6ADF-4C7C-8642-2DA355F2883F}"/>
              </a:ext>
            </a:extLst>
          </p:cNvPr>
          <p:cNvSpPr txBox="1"/>
          <p:nvPr/>
        </p:nvSpPr>
        <p:spPr>
          <a:xfrm>
            <a:off x="645235" y="985926"/>
            <a:ext cx="7848929" cy="1323439"/>
          </a:xfrm>
          <a:prstGeom prst="rect">
            <a:avLst/>
          </a:prstGeom>
          <a:noFill/>
        </p:spPr>
        <p:txBody>
          <a:bodyPr wrap="square" rtlCol="0">
            <a:spAutoFit/>
          </a:bodyPr>
          <a:lstStyle/>
          <a:p>
            <a:r>
              <a:rPr lang="en-US" sz="4000" dirty="0">
                <a:latin typeface="Dante" panose="02020502050200020203" pitchFamily="18" charset="0"/>
                <a:ea typeface="Times New Roman" panose="02020603050405020304" pitchFamily="18" charset="0"/>
                <a:cs typeface="Times New Roman" panose="02020603050405020304" pitchFamily="18" charset="0"/>
              </a:rPr>
              <a:t>Maria on her way to Brenda’s house at about 9:45.</a:t>
            </a:r>
            <a:endParaRPr lang="en-US" sz="4000" dirty="0">
              <a:latin typeface="Dante" panose="02020502050200020203"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4ABB64BF-58C4-4F48-BC52-53DF8A39D145}"/>
              </a:ext>
            </a:extLst>
          </p:cNvPr>
          <p:cNvSpPr txBox="1"/>
          <p:nvPr/>
        </p:nvSpPr>
        <p:spPr>
          <a:xfrm>
            <a:off x="9291316" y="5749157"/>
            <a:ext cx="2040651" cy="523220"/>
          </a:xfrm>
          <a:prstGeom prst="rect">
            <a:avLst/>
          </a:prstGeom>
          <a:noFill/>
        </p:spPr>
        <p:txBody>
          <a:bodyPr wrap="square" rtlCol="0">
            <a:spAutoFit/>
          </a:bodyPr>
          <a:lstStyle/>
          <a:p>
            <a:r>
              <a:rPr lang="en-US" sz="2800" dirty="0"/>
              <a:t>Maria Garcia</a:t>
            </a:r>
          </a:p>
        </p:txBody>
      </p:sp>
      <p:pic>
        <p:nvPicPr>
          <p:cNvPr id="8" name="Picture 7" descr="A picture containing wall, white, posing&#10;&#10;Description automatically generated">
            <a:extLst>
              <a:ext uri="{FF2B5EF4-FFF2-40B4-BE49-F238E27FC236}">
                <a16:creationId xmlns:a16="http://schemas.microsoft.com/office/drawing/2014/main" id="{313B8870-7475-4073-8CEC-A5489F63A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851" y="1524001"/>
            <a:ext cx="2853579" cy="3809998"/>
          </a:xfrm>
          <a:prstGeom prst="rect">
            <a:avLst/>
          </a:prstGeom>
        </p:spPr>
      </p:pic>
      <p:pic>
        <p:nvPicPr>
          <p:cNvPr id="1026" name="Picture 2" descr="See the source image">
            <a:extLst>
              <a:ext uri="{FF2B5EF4-FFF2-40B4-BE49-F238E27FC236}">
                <a16:creationId xmlns:a16="http://schemas.microsoft.com/office/drawing/2014/main" id="{51E68E7D-465F-482F-8F47-E4F9D40AE0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3219" r="448" b="14081"/>
          <a:stretch/>
        </p:blipFill>
        <p:spPr bwMode="auto">
          <a:xfrm>
            <a:off x="1646751" y="2309365"/>
            <a:ext cx="5461786" cy="398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2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BDCDD6-6F60-4717-8DE7-327B1DAAD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9" y="0"/>
            <a:ext cx="4584127" cy="6730158"/>
          </a:xfrm>
          <a:prstGeom prst="rect">
            <a:avLst/>
          </a:prstGeom>
        </p:spPr>
      </p:pic>
      <p:sp>
        <p:nvSpPr>
          <p:cNvPr id="4" name="Rectangle 3">
            <a:extLst>
              <a:ext uri="{FF2B5EF4-FFF2-40B4-BE49-F238E27FC236}">
                <a16:creationId xmlns:a16="http://schemas.microsoft.com/office/drawing/2014/main" id="{42EBBA5A-1E95-4659-AEC8-7FE36CE9AA04}"/>
              </a:ext>
            </a:extLst>
          </p:cNvPr>
          <p:cNvSpPr/>
          <p:nvPr/>
        </p:nvSpPr>
        <p:spPr>
          <a:xfrm>
            <a:off x="5536006" y="1102921"/>
            <a:ext cx="6303897" cy="4524315"/>
          </a:xfrm>
          <a:prstGeom prst="rect">
            <a:avLst/>
          </a:prstGeom>
        </p:spPr>
        <p:txBody>
          <a:bodyPr wrap="square">
            <a:spAutoFit/>
          </a:bodyPr>
          <a:lstStyle/>
          <a:p>
            <a:pPr marL="742950" indent="-742950">
              <a:buFont typeface="+mj-lt"/>
              <a:buAutoNum type="arabicPeriod"/>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(09:55) Maria arrived at the house to take Brenda to the airport. She arrived early in order to spend time with her before leaving for the airport. She used her own key (Brenda gave her the key) to enter the home.</a:t>
            </a:r>
          </a:p>
        </p:txBody>
      </p:sp>
    </p:spTree>
    <p:extLst>
      <p:ext uri="{BB962C8B-B14F-4D97-AF65-F5344CB8AC3E}">
        <p14:creationId xmlns:p14="http://schemas.microsoft.com/office/powerpoint/2010/main" val="4170904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8B45C-0ED8-4ED3-8D74-A1C088851288}"/>
              </a:ext>
            </a:extLst>
          </p:cNvPr>
          <p:cNvSpPr/>
          <p:nvPr/>
        </p:nvSpPr>
        <p:spPr>
          <a:xfrm>
            <a:off x="775136" y="2274838"/>
            <a:ext cx="11033235" cy="2308324"/>
          </a:xfrm>
          <a:prstGeom prst="rect">
            <a:avLst/>
          </a:prstGeom>
        </p:spPr>
        <p:txBody>
          <a:bodyPr wrap="square">
            <a:spAutoFit/>
          </a:bodyPr>
          <a:lstStyle/>
          <a:p>
            <a:pPr marL="742950" indent="-742950">
              <a:buFont typeface="+mj-lt"/>
              <a:buAutoNum type="arabicPeriod" startAt="2"/>
            </a:pPr>
            <a:r>
              <a:rPr lang="en-US" sz="3600" dirty="0">
                <a:latin typeface="Times New Roman" panose="02020603050405020304" pitchFamily="18" charset="0"/>
                <a:ea typeface="Times New Roman" panose="02020603050405020304" pitchFamily="18" charset="0"/>
              </a:rPr>
              <a:t>(10:00) Once upstairs, Maria found Brenda’s body face up in her bedroom. The victim was dressed in a cocktail dress and high heels. The dress was a going-away present from her mom.</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59854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4A4C38-7E1A-4D08-B937-CE1DC5039D4E}"/>
              </a:ext>
            </a:extLst>
          </p:cNvPr>
          <p:cNvSpPr txBox="1"/>
          <p:nvPr/>
        </p:nvSpPr>
        <p:spPr>
          <a:xfrm>
            <a:off x="585951" y="526484"/>
            <a:ext cx="11020097" cy="4401205"/>
          </a:xfrm>
          <a:prstGeom prst="rect">
            <a:avLst/>
          </a:prstGeom>
          <a:noFill/>
        </p:spPr>
        <p:txBody>
          <a:bodyPr wrap="square">
            <a:spAutoFit/>
          </a:bodyPr>
          <a:lstStyle/>
          <a:p>
            <a:pPr marL="742950" indent="-742950">
              <a:buFont typeface="+mj-lt"/>
              <a:buAutoNum type="arabicPeriod" startAt="3"/>
            </a:pPr>
            <a:r>
              <a:rPr lang="en-US" sz="4000" dirty="0">
                <a:latin typeface="Times New Roman" panose="02020603050405020304" pitchFamily="18" charset="0"/>
                <a:cs typeface="Times New Roman" panose="02020603050405020304" pitchFamily="18" charset="0"/>
              </a:rPr>
              <a:t>Maria hurried downstairs to use the house phone and call 911.</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a:p>
            <a:pPr marL="742950" indent="-742950">
              <a:buFont typeface="+mj-lt"/>
              <a:buAutoNum type="arabicPeriod" startAt="3"/>
            </a:pPr>
            <a:r>
              <a:rPr lang="en-US" sz="4000" dirty="0">
                <a:latin typeface="Dante" panose="02020502050200020203" pitchFamily="18" charset="0"/>
                <a:ea typeface="Times New Roman" panose="02020603050405020304" pitchFamily="18" charset="0"/>
                <a:cs typeface="Times New Roman" panose="02020603050405020304" pitchFamily="18" charset="0"/>
              </a:rPr>
              <a:t>She then went back upstairs to check on Mrs. McArthur. </a:t>
            </a:r>
            <a:br>
              <a:rPr lang="en-US" sz="4000" dirty="0">
                <a:latin typeface="Dante" panose="02020502050200020203" pitchFamily="18" charset="0"/>
                <a:ea typeface="Times New Roman" panose="02020603050405020304" pitchFamily="18" charset="0"/>
                <a:cs typeface="Times New Roman" panose="02020603050405020304" pitchFamily="18" charset="0"/>
              </a:rPr>
            </a:br>
            <a:endParaRPr lang="en-US" sz="4000" dirty="0">
              <a:latin typeface="Dante" panose="02020502050200020203" pitchFamily="18" charset="0"/>
              <a:ea typeface="Times New Roman" panose="02020603050405020304" pitchFamily="18" charset="0"/>
              <a:cs typeface="Times New Roman" panose="02020603050405020304" pitchFamily="18" charset="0"/>
            </a:endParaRPr>
          </a:p>
          <a:p>
            <a:pPr marL="742950" indent="-742950">
              <a:buFont typeface="+mj-lt"/>
              <a:buAutoNum type="arabicPeriod" startAt="3"/>
            </a:pPr>
            <a:r>
              <a:rPr lang="en-US" sz="4000" dirty="0">
                <a:latin typeface="Times New Roman" panose="02020603050405020304" pitchFamily="18" charset="0"/>
                <a:ea typeface="Times New Roman" panose="02020603050405020304" pitchFamily="18" charset="0"/>
              </a:rPr>
              <a:t>Mrs. McArthur was nowhere to be found.</a:t>
            </a:r>
            <a:endParaRPr lang="en-US" sz="4000" dirty="0">
              <a:latin typeface="Dante" panose="020205020502000202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96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EF0FEF-FE69-439C-97EE-0F346C42C55D}"/>
              </a:ext>
            </a:extLst>
          </p:cNvPr>
          <p:cNvSpPr txBox="1"/>
          <p:nvPr/>
        </p:nvSpPr>
        <p:spPr>
          <a:xfrm>
            <a:off x="806669" y="394137"/>
            <a:ext cx="10578662" cy="5632311"/>
          </a:xfrm>
          <a:prstGeom prst="rect">
            <a:avLst/>
          </a:prstGeom>
          <a:noFill/>
        </p:spPr>
        <p:txBody>
          <a:bodyPr wrap="square" rtlCol="0">
            <a:spAutoFit/>
          </a:bodyPr>
          <a:lstStyle/>
          <a:p>
            <a:r>
              <a:rPr lang="en-US" sz="4000" dirty="0">
                <a:latin typeface="Dante" panose="02020502050200020203" pitchFamily="18" charset="0"/>
              </a:rPr>
              <a:t>Sunday Morning:</a:t>
            </a:r>
          </a:p>
          <a:p>
            <a:pPr marL="742950" indent="-742950">
              <a:buFont typeface="+mj-lt"/>
              <a:buAutoNum type="arabicPeriod"/>
            </a:pPr>
            <a:r>
              <a:rPr lang="en-US" sz="4000" dirty="0">
                <a:latin typeface="Dante" panose="02020502050200020203" pitchFamily="18" charset="0"/>
              </a:rPr>
              <a:t>10:22 to 10:35 Detectives, CSI personnel, and police arrive.</a:t>
            </a:r>
          </a:p>
          <a:p>
            <a:pPr marL="742950" indent="-742950">
              <a:buFont typeface="+mj-lt"/>
              <a:buAutoNum type="arabicPeriod"/>
            </a:pPr>
            <a:r>
              <a:rPr lang="en-US" sz="4000" dirty="0">
                <a:latin typeface="Dante" panose="02020502050200020203" pitchFamily="18" charset="0"/>
              </a:rPr>
              <a:t>10:25 The crime scene is cordoned off.</a:t>
            </a:r>
          </a:p>
          <a:p>
            <a:pPr marL="742950" indent="-742950">
              <a:buFont typeface="+mj-lt"/>
              <a:buAutoNum type="arabicPeriod"/>
            </a:pPr>
            <a:r>
              <a:rPr lang="en-US" sz="4000" dirty="0">
                <a:latin typeface="Dante" panose="02020502050200020203" pitchFamily="18" charset="0"/>
              </a:rPr>
              <a:t>10:28 Brenda’s body is pre-examined. Medical Examiner is called.</a:t>
            </a:r>
          </a:p>
          <a:p>
            <a:pPr marL="742950" indent="-742950">
              <a:buFont typeface="+mj-lt"/>
              <a:buAutoNum type="arabicPeriod"/>
            </a:pPr>
            <a:r>
              <a:rPr lang="en-US" sz="4000" dirty="0">
                <a:latin typeface="Dante" panose="02020502050200020203" pitchFamily="18" charset="0"/>
              </a:rPr>
              <a:t>10:28 Colt firearm is found next to the body.</a:t>
            </a:r>
          </a:p>
          <a:p>
            <a:pPr marL="742950" indent="-742950">
              <a:buFont typeface="+mj-lt"/>
              <a:buAutoNum type="arabicPeriod"/>
            </a:pPr>
            <a:r>
              <a:rPr lang="en-US" sz="4000" dirty="0">
                <a:latin typeface="Dante" panose="02020502050200020203" pitchFamily="18" charset="0"/>
              </a:rPr>
              <a:t>10:38 Maria is taken to the police station and questioned. </a:t>
            </a:r>
          </a:p>
        </p:txBody>
      </p:sp>
    </p:spTree>
    <p:extLst>
      <p:ext uri="{BB962C8B-B14F-4D97-AF65-F5344CB8AC3E}">
        <p14:creationId xmlns:p14="http://schemas.microsoft.com/office/powerpoint/2010/main" val="40254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3023DCAA-4B47-417D-A198-0482780B475E}"/>
              </a:ext>
            </a:extLst>
          </p:cNvPr>
          <p:cNvPicPr>
            <a:picLocks noChangeAspect="1"/>
          </p:cNvPicPr>
          <p:nvPr/>
        </p:nvPicPr>
        <p:blipFill rotWithShape="1">
          <a:blip r:embed="rId2">
            <a:extLst>
              <a:ext uri="{28A0092B-C50C-407E-A947-70E740481C1C}">
                <a14:useLocalDpi xmlns:a14="http://schemas.microsoft.com/office/drawing/2010/main" val="0"/>
              </a:ext>
            </a:extLst>
          </a:blip>
          <a:srcRect t="5478" r="-1" b="13903"/>
          <a:stretch/>
        </p:blipFill>
        <p:spPr>
          <a:xfrm>
            <a:off x="321733" y="321733"/>
            <a:ext cx="11548534" cy="6214534"/>
          </a:xfrm>
          <a:prstGeom prst="rect">
            <a:avLst/>
          </a:prstGeom>
        </p:spPr>
      </p:pic>
      <p:sp>
        <p:nvSpPr>
          <p:cNvPr id="2" name="TextBox 1">
            <a:extLst>
              <a:ext uri="{FF2B5EF4-FFF2-40B4-BE49-F238E27FC236}">
                <a16:creationId xmlns:a16="http://schemas.microsoft.com/office/drawing/2014/main" id="{50BF25E6-5494-452E-9F56-D94BE79E34D3}"/>
              </a:ext>
            </a:extLst>
          </p:cNvPr>
          <p:cNvSpPr txBox="1"/>
          <p:nvPr/>
        </p:nvSpPr>
        <p:spPr>
          <a:xfrm>
            <a:off x="8354556" y="457199"/>
            <a:ext cx="3515711" cy="1077218"/>
          </a:xfrm>
          <a:prstGeom prst="rect">
            <a:avLst/>
          </a:prstGeom>
          <a:noFill/>
        </p:spPr>
        <p:txBody>
          <a:bodyPr wrap="square" rtlCol="0">
            <a:spAutoFit/>
          </a:bodyPr>
          <a:lstStyle/>
          <a:p>
            <a:pPr algn="ctr"/>
            <a:r>
              <a:rPr lang="en-US" sz="3200" dirty="0"/>
              <a:t>CSI photo from actual crime scene.</a:t>
            </a:r>
          </a:p>
        </p:txBody>
      </p:sp>
    </p:spTree>
    <p:extLst>
      <p:ext uri="{BB962C8B-B14F-4D97-AF65-F5344CB8AC3E}">
        <p14:creationId xmlns:p14="http://schemas.microsoft.com/office/powerpoint/2010/main" val="25145019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E1B97602-8498-4F7B-BA8C-A81882CDBD21}"/>
              </a:ext>
            </a:extLst>
          </p:cNvPr>
          <p:cNvPicPr>
            <a:picLocks noChangeAspect="1"/>
          </p:cNvPicPr>
          <p:nvPr/>
        </p:nvPicPr>
        <p:blipFill>
          <a:blip r:embed="rId2"/>
          <a:stretch>
            <a:fillRect/>
          </a:stretch>
        </p:blipFill>
        <p:spPr>
          <a:xfrm>
            <a:off x="235636" y="419306"/>
            <a:ext cx="11720727" cy="6019388"/>
          </a:xfrm>
          <a:prstGeom prst="rect">
            <a:avLst/>
          </a:prstGeom>
        </p:spPr>
      </p:pic>
    </p:spTree>
    <p:extLst>
      <p:ext uri="{BB962C8B-B14F-4D97-AF65-F5344CB8AC3E}">
        <p14:creationId xmlns:p14="http://schemas.microsoft.com/office/powerpoint/2010/main" val="2336858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E95A26-1BD5-4BED-9A8D-87489DA89E0A}"/>
              </a:ext>
            </a:extLst>
          </p:cNvPr>
          <p:cNvSpPr/>
          <p:nvPr/>
        </p:nvSpPr>
        <p:spPr>
          <a:xfrm>
            <a:off x="352096" y="612844"/>
            <a:ext cx="11377449" cy="5078313"/>
          </a:xfrm>
          <a:prstGeom prst="rect">
            <a:avLst/>
          </a:prstGeom>
        </p:spPr>
        <p:txBody>
          <a:bodyPr wrap="square">
            <a:spAutoFit/>
          </a:bodyPr>
          <a:lstStyle/>
          <a:p>
            <a:r>
              <a:rPr lang="en-US" sz="3600" dirty="0">
                <a:latin typeface="Times New Roman" panose="02020603050405020304" pitchFamily="18" charset="0"/>
                <a:ea typeface="Times New Roman" panose="02020603050405020304" pitchFamily="18" charset="0"/>
              </a:rPr>
              <a:t>A 38-caliber Colt </a:t>
            </a:r>
            <a:r>
              <a:rPr lang="en-US" sz="3600" u="sng" dirty="0">
                <a:latin typeface="Times New Roman" panose="02020603050405020304" pitchFamily="18" charset="0"/>
                <a:ea typeface="Times New Roman" panose="02020603050405020304" pitchFamily="18" charset="0"/>
              </a:rPr>
              <a:t>revolver</a:t>
            </a:r>
            <a:r>
              <a:rPr lang="en-US" sz="3600" dirty="0">
                <a:latin typeface="Times New Roman" panose="02020603050405020304" pitchFamily="18" charset="0"/>
                <a:ea typeface="Times New Roman" panose="02020603050405020304" pitchFamily="18" charset="0"/>
              </a:rPr>
              <a:t> was found on the floor next to the victim’s left hand. No blood was found on the weapon.</a:t>
            </a:r>
            <a:endParaRPr lang="en-US" sz="3600" dirty="0">
              <a:latin typeface="Times New Roman" panose="02020603050405020304" pitchFamily="18" charset="0"/>
            </a:endParaRPr>
          </a:p>
          <a:p>
            <a:endParaRPr lang="en-US" sz="3600" dirty="0">
              <a:latin typeface="Times New Roman" panose="02020603050405020304" pitchFamily="18" charset="0"/>
            </a:endParaRPr>
          </a:p>
          <a:p>
            <a:endParaRPr lang="en-US" sz="3600" dirty="0">
              <a:latin typeface="Times New Roman" panose="02020603050405020304" pitchFamily="18" charset="0"/>
            </a:endParaRPr>
          </a:p>
          <a:p>
            <a:endParaRPr lang="en-US" sz="3600" dirty="0">
              <a:latin typeface="Times New Roman" panose="02020603050405020304" pitchFamily="18" charset="0"/>
            </a:endParaRPr>
          </a:p>
          <a:p>
            <a:endParaRPr lang="en-US" sz="3600" dirty="0">
              <a:latin typeface="Times New Roman" panose="02020603050405020304" pitchFamily="18" charset="0"/>
            </a:endParaRPr>
          </a:p>
          <a:p>
            <a:endParaRPr lang="en-US" sz="3600" dirty="0">
              <a:latin typeface="Times New Roman" panose="02020603050405020304" pitchFamily="18" charset="0"/>
            </a:endParaRPr>
          </a:p>
          <a:p>
            <a:endParaRPr lang="en-US" sz="3600" dirty="0">
              <a:latin typeface="Times New Roman" panose="02020603050405020304" pitchFamily="18" charset="0"/>
            </a:endParaRPr>
          </a:p>
          <a:p>
            <a:endParaRPr lang="en-US" sz="3600" dirty="0">
              <a:latin typeface="Times New Roman" panose="02020603050405020304" pitchFamily="18" charset="0"/>
            </a:endParaRPr>
          </a:p>
        </p:txBody>
      </p:sp>
      <p:pic>
        <p:nvPicPr>
          <p:cNvPr id="4" name="Picture 3">
            <a:extLst>
              <a:ext uri="{FF2B5EF4-FFF2-40B4-BE49-F238E27FC236}">
                <a16:creationId xmlns:a16="http://schemas.microsoft.com/office/drawing/2014/main" id="{3D8ADBD3-985B-4BDB-9366-0CB66988F167}"/>
              </a:ext>
            </a:extLst>
          </p:cNvPr>
          <p:cNvPicPr>
            <a:picLocks noChangeAspect="1"/>
          </p:cNvPicPr>
          <p:nvPr/>
        </p:nvPicPr>
        <p:blipFill rotWithShape="1">
          <a:blip r:embed="rId2">
            <a:extLst>
              <a:ext uri="{28A0092B-C50C-407E-A947-70E740481C1C}">
                <a14:useLocalDpi xmlns:a14="http://schemas.microsoft.com/office/drawing/2010/main" val="0"/>
              </a:ext>
            </a:extLst>
          </a:blip>
          <a:srcRect l="11770" t="12031" r="16132" b="20305"/>
          <a:stretch/>
        </p:blipFill>
        <p:spPr>
          <a:xfrm>
            <a:off x="1317208" y="1812460"/>
            <a:ext cx="9557584" cy="5045540"/>
          </a:xfrm>
          <a:prstGeom prst="rect">
            <a:avLst/>
          </a:prstGeom>
        </p:spPr>
      </p:pic>
    </p:spTree>
    <p:extLst>
      <p:ext uri="{BB962C8B-B14F-4D97-AF65-F5344CB8AC3E}">
        <p14:creationId xmlns:p14="http://schemas.microsoft.com/office/powerpoint/2010/main" val="3627061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D6CF72-161E-4661-B877-67B35B64CC38}"/>
              </a:ext>
            </a:extLst>
          </p:cNvPr>
          <p:cNvSpPr/>
          <p:nvPr/>
        </p:nvSpPr>
        <p:spPr>
          <a:xfrm>
            <a:off x="144517" y="271277"/>
            <a:ext cx="11902965" cy="6063198"/>
          </a:xfrm>
          <a:prstGeom prst="rect">
            <a:avLst/>
          </a:prstGeom>
        </p:spPr>
        <p:txBody>
          <a:bodyPr wrap="square">
            <a:spAutoFit/>
          </a:bodyPr>
          <a:lstStyle/>
          <a:p>
            <a:pPr marR="12065">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CSI Findings:</a:t>
            </a:r>
            <a:br>
              <a:rPr lang="en-US" sz="3200" dirty="0">
                <a:latin typeface="Times New Roman" panose="02020603050405020304" pitchFamily="18" charset="0"/>
                <a:ea typeface="Times New Roman" panose="02020603050405020304" pitchFamily="18" charset="0"/>
                <a:cs typeface="Times New Roman" panose="02020603050405020304" pitchFamily="18" charset="0"/>
              </a:rPr>
            </a:b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514350" marR="12065" indent="-514350">
              <a:spcAft>
                <a:spcPts val="0"/>
              </a:spcAft>
              <a:buFont typeface="+mj-lt"/>
              <a:buAutoNum type="arabicPeriod"/>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Two bullets were fired from the gun as evidenced by two empty shell casings </a:t>
            </a:r>
            <a:r>
              <a:rPr lang="en-US" sz="3600" b="1" i="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the revolver.</a:t>
            </a:r>
            <a:br>
              <a:rPr lang="en-US" sz="3600" dirty="0">
                <a:latin typeface="Times New Roman" panose="02020603050405020304" pitchFamily="18" charset="0"/>
                <a:ea typeface="Times New Roman" panose="02020603050405020304" pitchFamily="18" charset="0"/>
                <a:cs typeface="Times New Roman" panose="02020603050405020304" pitchFamily="18" charset="0"/>
              </a:rPr>
            </a:b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marL="514350" marR="12065" indent="-514350">
              <a:spcAft>
                <a:spcPts val="0"/>
              </a:spcAft>
              <a:buFont typeface="+mj-lt"/>
              <a:buAutoNum type="arabicPeriod"/>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A single bullet was recovered from the victim’s bedroom.</a:t>
            </a:r>
            <a:br>
              <a:rPr lang="en-US" sz="3600" dirty="0">
                <a:latin typeface="Times New Roman" panose="02020603050405020304" pitchFamily="18" charset="0"/>
                <a:ea typeface="Times New Roman" panose="02020603050405020304" pitchFamily="18" charset="0"/>
                <a:cs typeface="Times New Roman" panose="02020603050405020304" pitchFamily="18" charset="0"/>
              </a:rPr>
            </a:b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marL="514350" marR="12065" indent="-514350">
              <a:spcAft>
                <a:spcPts val="0"/>
              </a:spcAft>
              <a:buFont typeface="+mj-lt"/>
              <a:buAutoNum type="arabicPeriod"/>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Powder residue was found on the victim’s right hand.</a:t>
            </a:r>
            <a:br>
              <a:rPr lang="en-US" sz="3600" dirty="0">
                <a:latin typeface="Times New Roman" panose="02020603050405020304" pitchFamily="18" charset="0"/>
                <a:ea typeface="Times New Roman" panose="02020603050405020304" pitchFamily="18" charset="0"/>
                <a:cs typeface="Times New Roman" panose="02020603050405020304" pitchFamily="18" charset="0"/>
              </a:rPr>
            </a:b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marL="514350" marR="12065" indent="-514350">
              <a:spcAft>
                <a:spcPts val="0"/>
              </a:spcAft>
              <a:buFont typeface="+mj-lt"/>
              <a:buAutoNum type="arabicPeriod"/>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The bullet entered through her </a:t>
            </a:r>
            <a:r>
              <a:rPr lang="en-US" sz="3600" b="1" i="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left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temple and exited through her </a:t>
            </a:r>
            <a:r>
              <a:rPr lang="en-US" sz="3600" b="1" i="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right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frontal bone above the right orbital cavity.</a:t>
            </a:r>
          </a:p>
        </p:txBody>
      </p:sp>
    </p:spTree>
    <p:extLst>
      <p:ext uri="{BB962C8B-B14F-4D97-AF65-F5344CB8AC3E}">
        <p14:creationId xmlns:p14="http://schemas.microsoft.com/office/powerpoint/2010/main" val="228118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heel(1)">
                                      <p:cBhvr>
                                        <p:cTn id="24"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E61BEC-4DDA-4F0E-A5A0-694145AB2D96}"/>
              </a:ext>
            </a:extLst>
          </p:cNvPr>
          <p:cNvPicPr>
            <a:picLocks noChangeAspect="1"/>
          </p:cNvPicPr>
          <p:nvPr/>
        </p:nvPicPr>
        <p:blipFill rotWithShape="1">
          <a:blip r:embed="rId2"/>
          <a:srcRect t="-30" r="43109"/>
          <a:stretch/>
        </p:blipFill>
        <p:spPr>
          <a:xfrm>
            <a:off x="2561897" y="17063"/>
            <a:ext cx="5391807" cy="6840937"/>
          </a:xfrm>
          <a:prstGeom prst="rect">
            <a:avLst/>
          </a:prstGeom>
        </p:spPr>
      </p:pic>
      <p:pic>
        <p:nvPicPr>
          <p:cNvPr id="3" name="Picture 2">
            <a:extLst>
              <a:ext uri="{FF2B5EF4-FFF2-40B4-BE49-F238E27FC236}">
                <a16:creationId xmlns:a16="http://schemas.microsoft.com/office/drawing/2014/main" id="{4001A1AC-9495-4E45-980B-5A97E2ED6D80}"/>
              </a:ext>
            </a:extLst>
          </p:cNvPr>
          <p:cNvPicPr>
            <a:picLocks noChangeAspect="1"/>
          </p:cNvPicPr>
          <p:nvPr/>
        </p:nvPicPr>
        <p:blipFill rotWithShape="1">
          <a:blip r:embed="rId3">
            <a:extLst>
              <a:ext uri="{28A0092B-C50C-407E-A947-70E740481C1C}">
                <a14:useLocalDpi xmlns:a14="http://schemas.microsoft.com/office/drawing/2010/main" val="0"/>
              </a:ext>
            </a:extLst>
          </a:blip>
          <a:srcRect t="11587" r="19219" b="23257"/>
          <a:stretch/>
        </p:blipFill>
        <p:spPr>
          <a:xfrm rot="16200000">
            <a:off x="2935497" y="3254305"/>
            <a:ext cx="2884714" cy="3199977"/>
          </a:xfrm>
          <a:prstGeom prst="rect">
            <a:avLst/>
          </a:prstGeom>
        </p:spPr>
      </p:pic>
      <p:cxnSp>
        <p:nvCxnSpPr>
          <p:cNvPr id="6" name="Straight Arrow Connector 5">
            <a:extLst>
              <a:ext uri="{FF2B5EF4-FFF2-40B4-BE49-F238E27FC236}">
                <a16:creationId xmlns:a16="http://schemas.microsoft.com/office/drawing/2014/main" id="{F434248C-9652-4AC2-A4A4-CA447085C54E}"/>
              </a:ext>
            </a:extLst>
          </p:cNvPr>
          <p:cNvCxnSpPr>
            <a:cxnSpLocks/>
          </p:cNvCxnSpPr>
          <p:nvPr/>
        </p:nvCxnSpPr>
        <p:spPr>
          <a:xfrm flipH="1">
            <a:off x="3418321" y="1702676"/>
            <a:ext cx="5836038" cy="1907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BA2D595-1A81-4F2C-9A21-2A4E2BD51185}"/>
              </a:ext>
            </a:extLst>
          </p:cNvPr>
          <p:cNvCxnSpPr>
            <a:cxnSpLocks/>
          </p:cNvCxnSpPr>
          <p:nvPr/>
        </p:nvCxnSpPr>
        <p:spPr>
          <a:xfrm>
            <a:off x="1663262" y="3003331"/>
            <a:ext cx="1623848" cy="5990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0FDC9AB-AFF5-4D0D-AF65-3CD38103CAC8}"/>
              </a:ext>
            </a:extLst>
          </p:cNvPr>
          <p:cNvCxnSpPr>
            <a:cxnSpLocks/>
          </p:cNvCxnSpPr>
          <p:nvPr/>
        </p:nvCxnSpPr>
        <p:spPr>
          <a:xfrm flipH="1">
            <a:off x="4051738" y="2317531"/>
            <a:ext cx="5202621" cy="1292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1053391-CCDA-42FC-83E2-3399E65C7194}"/>
              </a:ext>
            </a:extLst>
          </p:cNvPr>
          <p:cNvCxnSpPr>
            <a:cxnSpLocks/>
          </p:cNvCxnSpPr>
          <p:nvPr/>
        </p:nvCxnSpPr>
        <p:spPr>
          <a:xfrm flipH="1">
            <a:off x="4729654" y="2743199"/>
            <a:ext cx="4524705" cy="8671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A19B78-5022-4FAB-969B-8B2D85EEAA8A}"/>
              </a:ext>
            </a:extLst>
          </p:cNvPr>
          <p:cNvSpPr txBox="1"/>
          <p:nvPr/>
        </p:nvSpPr>
        <p:spPr>
          <a:xfrm>
            <a:off x="9254359" y="1126243"/>
            <a:ext cx="2790496" cy="1569660"/>
          </a:xfrm>
          <a:prstGeom prst="rect">
            <a:avLst/>
          </a:prstGeom>
          <a:solidFill>
            <a:schemeClr val="accent1">
              <a:lumMod val="40000"/>
              <a:lumOff val="60000"/>
            </a:schemeClr>
          </a:solidFill>
        </p:spPr>
        <p:txBody>
          <a:bodyPr wrap="square" rtlCol="0">
            <a:spAutoFit/>
          </a:bodyPr>
          <a:lstStyle/>
          <a:p>
            <a:r>
              <a:rPr lang="en-US" sz="3200" dirty="0"/>
              <a:t>Entrance on left temporal bone.</a:t>
            </a:r>
          </a:p>
        </p:txBody>
      </p:sp>
      <p:sp>
        <p:nvSpPr>
          <p:cNvPr id="7" name="TextBox 6">
            <a:extLst>
              <a:ext uri="{FF2B5EF4-FFF2-40B4-BE49-F238E27FC236}">
                <a16:creationId xmlns:a16="http://schemas.microsoft.com/office/drawing/2014/main" id="{987A1AED-2009-4E81-B32D-73FC2D67EEAF}"/>
              </a:ext>
            </a:extLst>
          </p:cNvPr>
          <p:cNvSpPr txBox="1"/>
          <p:nvPr/>
        </p:nvSpPr>
        <p:spPr>
          <a:xfrm>
            <a:off x="9199180" y="2829910"/>
            <a:ext cx="2790496" cy="2062103"/>
          </a:xfrm>
          <a:prstGeom prst="rect">
            <a:avLst/>
          </a:prstGeom>
          <a:solidFill>
            <a:srgbClr val="FF0000"/>
          </a:solidFill>
        </p:spPr>
        <p:txBody>
          <a:bodyPr wrap="square" rtlCol="0">
            <a:spAutoFit/>
          </a:bodyPr>
          <a:lstStyle/>
          <a:p>
            <a:r>
              <a:rPr lang="en-US" sz="3200" dirty="0"/>
              <a:t>Exit through frontal bone above the right orbital cavity.</a:t>
            </a:r>
          </a:p>
        </p:txBody>
      </p:sp>
    </p:spTree>
    <p:extLst>
      <p:ext uri="{BB962C8B-B14F-4D97-AF65-F5344CB8AC3E}">
        <p14:creationId xmlns:p14="http://schemas.microsoft.com/office/powerpoint/2010/main" val="224619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DDAA0-0912-4C33-BC7B-A3ACE1A698B1}"/>
              </a:ext>
            </a:extLst>
          </p:cNvPr>
          <p:cNvPicPr>
            <a:picLocks noChangeAspect="1"/>
          </p:cNvPicPr>
          <p:nvPr/>
        </p:nvPicPr>
        <p:blipFill rotWithShape="1">
          <a:blip r:embed="rId2">
            <a:extLst>
              <a:ext uri="{28A0092B-C50C-407E-A947-70E740481C1C}">
                <a14:useLocalDpi xmlns:a14="http://schemas.microsoft.com/office/drawing/2010/main" val="0"/>
              </a:ext>
            </a:extLst>
          </a:blip>
          <a:srcRect l="16331" r="16988"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Rectangle 3">
            <a:extLst>
              <a:ext uri="{FF2B5EF4-FFF2-40B4-BE49-F238E27FC236}">
                <a16:creationId xmlns:a16="http://schemas.microsoft.com/office/drawing/2014/main" id="{08075F8F-C888-4E94-B118-A56628D4A432}"/>
              </a:ext>
            </a:extLst>
          </p:cNvPr>
          <p:cNvSpPr/>
          <p:nvPr/>
        </p:nvSpPr>
        <p:spPr>
          <a:xfrm>
            <a:off x="5987511" y="3706309"/>
            <a:ext cx="6095998" cy="3752849"/>
          </a:xfrm>
          <a:prstGeom prst="rect">
            <a:avLst/>
          </a:prstGeom>
        </p:spPr>
        <p:txBody>
          <a:bodyPr vert="horz" lIns="91440" tIns="45720" rIns="91440" bIns="45720" rtlCol="0">
            <a:noAutofit/>
          </a:bodyPr>
          <a:lstStyle/>
          <a:p>
            <a:pPr>
              <a:lnSpc>
                <a:spcPct val="90000"/>
              </a:lnSpc>
              <a:spcAft>
                <a:spcPts val="600"/>
              </a:spcAft>
            </a:pPr>
            <a:endParaRPr lang="en-US" sz="3000" dirty="0"/>
          </a:p>
        </p:txBody>
      </p:sp>
      <p:sp>
        <p:nvSpPr>
          <p:cNvPr id="6" name="TextBox 5">
            <a:extLst>
              <a:ext uri="{FF2B5EF4-FFF2-40B4-BE49-F238E27FC236}">
                <a16:creationId xmlns:a16="http://schemas.microsoft.com/office/drawing/2014/main" id="{3C58E8AC-96AD-445C-8951-7EAA66FC47E7}"/>
              </a:ext>
            </a:extLst>
          </p:cNvPr>
          <p:cNvSpPr txBox="1"/>
          <p:nvPr/>
        </p:nvSpPr>
        <p:spPr>
          <a:xfrm>
            <a:off x="6186406" y="199370"/>
            <a:ext cx="5806695" cy="1015663"/>
          </a:xfrm>
          <a:prstGeom prst="rect">
            <a:avLst/>
          </a:prstGeom>
          <a:noFill/>
        </p:spPr>
        <p:txBody>
          <a:bodyPr wrap="square" rtlCol="0">
            <a:spAutoFit/>
          </a:bodyPr>
          <a:lstStyle/>
          <a:p>
            <a:r>
              <a:rPr lang="en-US" sz="3000" dirty="0">
                <a:latin typeface="Dante" panose="02020502050200020203" pitchFamily="18" charset="0"/>
              </a:rPr>
              <a:t>Brenda’s parents have had a history of differences and difficulties with her. </a:t>
            </a:r>
          </a:p>
        </p:txBody>
      </p:sp>
      <p:sp>
        <p:nvSpPr>
          <p:cNvPr id="7" name="TextBox 6">
            <a:extLst>
              <a:ext uri="{FF2B5EF4-FFF2-40B4-BE49-F238E27FC236}">
                <a16:creationId xmlns:a16="http://schemas.microsoft.com/office/drawing/2014/main" id="{ED1CBABF-9EBC-4EE6-A435-E21B54BD952B}"/>
              </a:ext>
            </a:extLst>
          </p:cNvPr>
          <p:cNvSpPr txBox="1"/>
          <p:nvPr/>
        </p:nvSpPr>
        <p:spPr>
          <a:xfrm>
            <a:off x="6247241" y="2619767"/>
            <a:ext cx="5685028" cy="1938992"/>
          </a:xfrm>
          <a:prstGeom prst="rect">
            <a:avLst/>
          </a:prstGeom>
          <a:noFill/>
        </p:spPr>
        <p:txBody>
          <a:bodyPr wrap="square" rtlCol="0">
            <a:spAutoFit/>
          </a:bodyPr>
          <a:lstStyle/>
          <a:p>
            <a:r>
              <a:rPr lang="en-US" sz="3000" dirty="0">
                <a:latin typeface="Dante" panose="02020502050200020203" pitchFamily="18" charset="0"/>
              </a:rPr>
              <a:t>She insisted on pursuing a career as a model, actress and/or writer. She had no interest in becoming a lawyer like her father and grandfather.</a:t>
            </a:r>
          </a:p>
        </p:txBody>
      </p:sp>
      <p:sp>
        <p:nvSpPr>
          <p:cNvPr id="8" name="TextBox 7">
            <a:extLst>
              <a:ext uri="{FF2B5EF4-FFF2-40B4-BE49-F238E27FC236}">
                <a16:creationId xmlns:a16="http://schemas.microsoft.com/office/drawing/2014/main" id="{5F4C1981-56AA-4DEA-B047-2C25BAFBECC6}"/>
              </a:ext>
            </a:extLst>
          </p:cNvPr>
          <p:cNvSpPr txBox="1"/>
          <p:nvPr/>
        </p:nvSpPr>
        <p:spPr>
          <a:xfrm>
            <a:off x="6223502" y="4726696"/>
            <a:ext cx="5624016" cy="1477328"/>
          </a:xfrm>
          <a:prstGeom prst="rect">
            <a:avLst/>
          </a:prstGeom>
          <a:noFill/>
        </p:spPr>
        <p:txBody>
          <a:bodyPr wrap="square" rtlCol="0">
            <a:spAutoFit/>
          </a:bodyPr>
          <a:lstStyle/>
          <a:p>
            <a:r>
              <a:rPr lang="en-US" sz="3000" dirty="0">
                <a:latin typeface="Dante" panose="02020502050200020203" pitchFamily="18" charset="0"/>
              </a:rPr>
              <a:t>Brenda’s father and mother are divorced. Her father now lives in another state.</a:t>
            </a:r>
          </a:p>
        </p:txBody>
      </p:sp>
      <p:sp>
        <p:nvSpPr>
          <p:cNvPr id="3" name="TextBox 2">
            <a:extLst>
              <a:ext uri="{FF2B5EF4-FFF2-40B4-BE49-F238E27FC236}">
                <a16:creationId xmlns:a16="http://schemas.microsoft.com/office/drawing/2014/main" id="{4430F807-2588-4091-A281-7F135A2D57BC}"/>
              </a:ext>
            </a:extLst>
          </p:cNvPr>
          <p:cNvSpPr txBox="1"/>
          <p:nvPr/>
        </p:nvSpPr>
        <p:spPr>
          <a:xfrm>
            <a:off x="3358055" y="3921442"/>
            <a:ext cx="2065283" cy="954107"/>
          </a:xfrm>
          <a:prstGeom prst="rect">
            <a:avLst/>
          </a:prstGeom>
          <a:solidFill>
            <a:schemeClr val="bg1"/>
          </a:solidFill>
        </p:spPr>
        <p:txBody>
          <a:bodyPr wrap="square" rtlCol="0">
            <a:spAutoFit/>
          </a:bodyPr>
          <a:lstStyle/>
          <a:p>
            <a:pPr algn="ctr"/>
            <a:r>
              <a:rPr lang="en-US" sz="2800" dirty="0"/>
              <a:t>Robert McArthur</a:t>
            </a:r>
          </a:p>
        </p:txBody>
      </p:sp>
      <p:sp>
        <p:nvSpPr>
          <p:cNvPr id="9" name="TextBox 8">
            <a:extLst>
              <a:ext uri="{FF2B5EF4-FFF2-40B4-BE49-F238E27FC236}">
                <a16:creationId xmlns:a16="http://schemas.microsoft.com/office/drawing/2014/main" id="{CAB105B6-6234-4F2A-B426-5654C1B9DB4B}"/>
              </a:ext>
            </a:extLst>
          </p:cNvPr>
          <p:cNvSpPr txBox="1"/>
          <p:nvPr/>
        </p:nvSpPr>
        <p:spPr>
          <a:xfrm>
            <a:off x="268014" y="5249917"/>
            <a:ext cx="1876096" cy="954107"/>
          </a:xfrm>
          <a:prstGeom prst="rect">
            <a:avLst/>
          </a:prstGeom>
          <a:solidFill>
            <a:schemeClr val="bg1"/>
          </a:solidFill>
        </p:spPr>
        <p:txBody>
          <a:bodyPr wrap="square" rtlCol="0">
            <a:spAutoFit/>
          </a:bodyPr>
          <a:lstStyle/>
          <a:p>
            <a:pPr algn="ctr"/>
            <a:r>
              <a:rPr lang="en-US" sz="2800" dirty="0"/>
              <a:t>Juliette McArthur</a:t>
            </a:r>
          </a:p>
        </p:txBody>
      </p:sp>
      <p:sp>
        <p:nvSpPr>
          <p:cNvPr id="12" name="TextBox 11">
            <a:extLst>
              <a:ext uri="{FF2B5EF4-FFF2-40B4-BE49-F238E27FC236}">
                <a16:creationId xmlns:a16="http://schemas.microsoft.com/office/drawing/2014/main" id="{3FD17341-C0C1-4013-91DF-8256AB4D7066}"/>
              </a:ext>
            </a:extLst>
          </p:cNvPr>
          <p:cNvSpPr txBox="1"/>
          <p:nvPr/>
        </p:nvSpPr>
        <p:spPr>
          <a:xfrm>
            <a:off x="6223502" y="1364633"/>
            <a:ext cx="5806695" cy="1015663"/>
          </a:xfrm>
          <a:prstGeom prst="rect">
            <a:avLst/>
          </a:prstGeom>
          <a:noFill/>
        </p:spPr>
        <p:txBody>
          <a:bodyPr wrap="square" rtlCol="0">
            <a:spAutoFit/>
          </a:bodyPr>
          <a:lstStyle/>
          <a:p>
            <a:r>
              <a:rPr lang="en-US" sz="3000" dirty="0">
                <a:latin typeface="Dante" panose="02020502050200020203" pitchFamily="18" charset="0"/>
              </a:rPr>
              <a:t>Her point of view was that no matter what she did she was always wrong</a:t>
            </a:r>
            <a:r>
              <a:rPr lang="en-US" sz="2800" dirty="0">
                <a:latin typeface="Dante" panose="02020502050200020203" pitchFamily="18" charset="0"/>
              </a:rPr>
              <a:t>.</a:t>
            </a:r>
          </a:p>
        </p:txBody>
      </p:sp>
    </p:spTree>
    <p:extLst>
      <p:ext uri="{BB962C8B-B14F-4D97-AF65-F5344CB8AC3E}">
        <p14:creationId xmlns:p14="http://schemas.microsoft.com/office/powerpoint/2010/main" val="15206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816FE1-0907-4E4F-B480-E3E88AA27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590" y="0"/>
            <a:ext cx="6858000" cy="6858000"/>
          </a:xfrm>
          <a:prstGeom prst="rect">
            <a:avLst/>
          </a:prstGeom>
        </p:spPr>
      </p:pic>
    </p:spTree>
    <p:extLst>
      <p:ext uri="{BB962C8B-B14F-4D97-AF65-F5344CB8AC3E}">
        <p14:creationId xmlns:p14="http://schemas.microsoft.com/office/powerpoint/2010/main" val="3283261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478AE9-01F0-43BD-BFA7-1CAF0082108A}"/>
              </a:ext>
            </a:extLst>
          </p:cNvPr>
          <p:cNvSpPr/>
          <p:nvPr/>
        </p:nvSpPr>
        <p:spPr>
          <a:xfrm>
            <a:off x="829003" y="530461"/>
            <a:ext cx="9840311" cy="6186309"/>
          </a:xfrm>
          <a:prstGeom prst="rect">
            <a:avLst/>
          </a:prstGeom>
        </p:spPr>
        <p:txBody>
          <a:bodyPr wrap="square">
            <a:spAutoFit/>
          </a:bodyPr>
          <a:lstStyle/>
          <a:p>
            <a:pPr marL="742950" marR="12065" indent="-742950">
              <a:buFont typeface="+mj-lt"/>
              <a:buAutoNum type="arabicPeriod" startAt="5"/>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The victim was pronounced dead at the scene.</a:t>
            </a:r>
            <a:br>
              <a:rPr lang="en-US" sz="3600" dirty="0">
                <a:latin typeface="Times New Roman" panose="02020603050405020304" pitchFamily="18" charset="0"/>
                <a:ea typeface="Times New Roman" panose="02020603050405020304" pitchFamily="18" charset="0"/>
                <a:cs typeface="Times New Roman" panose="02020603050405020304" pitchFamily="18" charset="0"/>
              </a:rPr>
            </a:b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12065" indent="-742950">
              <a:spcAft>
                <a:spcPts val="0"/>
              </a:spcAft>
              <a:buFont typeface="+mj-lt"/>
              <a:buAutoNum type="arabicPeriod" startAt="5"/>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A suicide note was found on the dresser.</a:t>
            </a:r>
            <a:br>
              <a:rPr lang="en-US" sz="3600" dirty="0">
                <a:latin typeface="Times New Roman" panose="02020603050405020304" pitchFamily="18" charset="0"/>
                <a:ea typeface="Times New Roman" panose="02020603050405020304" pitchFamily="18" charset="0"/>
                <a:cs typeface="Times New Roman" panose="02020603050405020304" pitchFamily="18" charset="0"/>
              </a:rPr>
            </a:b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12065" indent="-742950">
              <a:spcAft>
                <a:spcPts val="0"/>
              </a:spcAft>
              <a:buFont typeface="+mj-lt"/>
              <a:buAutoNum type="arabicPeriod" startAt="5"/>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Blood was found on the edge of the note.</a:t>
            </a:r>
            <a:br>
              <a:rPr lang="en-US" sz="3600" dirty="0">
                <a:latin typeface="Times New Roman" panose="02020603050405020304" pitchFamily="18" charset="0"/>
                <a:ea typeface="Times New Roman" panose="02020603050405020304" pitchFamily="18" charset="0"/>
                <a:cs typeface="Times New Roman" panose="02020603050405020304" pitchFamily="18" charset="0"/>
              </a:rPr>
            </a:b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12065" indent="-742950">
              <a:spcAft>
                <a:spcPts val="0"/>
              </a:spcAft>
              <a:buFont typeface="+mj-lt"/>
              <a:buAutoNum type="arabicPeriod" startAt="5"/>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Hair found on the body and the gown was not the victim’s.</a:t>
            </a:r>
            <a:br>
              <a:rPr lang="en-US" sz="3600" dirty="0">
                <a:latin typeface="Times New Roman" panose="02020603050405020304" pitchFamily="18" charset="0"/>
                <a:ea typeface="Times New Roman" panose="02020603050405020304" pitchFamily="18" charset="0"/>
                <a:cs typeface="Times New Roman" panose="02020603050405020304" pitchFamily="18" charset="0"/>
              </a:rPr>
            </a:b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12065" indent="-742950">
              <a:spcAft>
                <a:spcPts val="0"/>
              </a:spcAft>
              <a:buFont typeface="+mj-lt"/>
              <a:buAutoNum type="arabicPeriod" startAt="5"/>
            </a:pPr>
            <a:r>
              <a:rPr lang="en-US" sz="3600" dirty="0">
                <a:latin typeface="Times New Roman" panose="02020603050405020304" pitchFamily="18" charset="0"/>
                <a:cs typeface="Times New Roman" panose="02020603050405020304" pitchFamily="18" charset="0"/>
              </a:rPr>
              <a:t>The second bullet was not found.</a:t>
            </a:r>
            <a:br>
              <a:rPr lang="en-US" sz="3600" dirty="0"/>
            </a:br>
            <a:endParaRPr lang="en-US" sz="3600" dirty="0"/>
          </a:p>
        </p:txBody>
      </p:sp>
    </p:spTree>
    <p:extLst>
      <p:ext uri="{BB962C8B-B14F-4D97-AF65-F5344CB8AC3E}">
        <p14:creationId xmlns:p14="http://schemas.microsoft.com/office/powerpoint/2010/main" val="193332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anim calcmode="lin" valueType="num">
                                      <p:cBhvr>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p:cTn id="30"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95C185-FBE1-4687-AE3F-59E221A1ADF9}"/>
              </a:ext>
            </a:extLst>
          </p:cNvPr>
          <p:cNvSpPr txBox="1"/>
          <p:nvPr/>
        </p:nvSpPr>
        <p:spPr>
          <a:xfrm>
            <a:off x="1139715" y="814351"/>
            <a:ext cx="10354005" cy="3139321"/>
          </a:xfrm>
          <a:prstGeom prst="rect">
            <a:avLst/>
          </a:prstGeom>
          <a:noFill/>
        </p:spPr>
        <p:txBody>
          <a:bodyPr wrap="square">
            <a:spAutoFit/>
          </a:bodyPr>
          <a:lstStyle/>
          <a:p>
            <a:pPr marL="742950" marR="12065" indent="-742950">
              <a:spcAft>
                <a:spcPts val="0"/>
              </a:spcAft>
              <a:buFont typeface="+mj-lt"/>
              <a:buAutoNum type="arabicPeriod" startAt="10"/>
            </a:pPr>
            <a:r>
              <a:rPr lang="en-US" sz="3600" dirty="0">
                <a:latin typeface="Times New Roman" panose="02020603050405020304" pitchFamily="18" charset="0"/>
                <a:cs typeface="Times New Roman" panose="02020603050405020304" pitchFamily="18" charset="0"/>
              </a:rPr>
              <a:t>How the window was broken is unknown.</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pPr marL="742950" marR="12065" indent="-742950">
              <a:buFont typeface="+mj-lt"/>
              <a:buAutoNum type="arabicPeriod" startAt="10"/>
            </a:pPr>
            <a:r>
              <a:rPr lang="en-US" sz="3600" dirty="0">
                <a:latin typeface="Times New Roman" panose="02020603050405020304" pitchFamily="18" charset="0"/>
                <a:cs typeface="Times New Roman" panose="02020603050405020304" pitchFamily="18" charset="0"/>
              </a:rPr>
              <a:t>Airline tickets were found in Brenda’s handbag.</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pPr marL="742950" marR="12065" indent="-742950">
              <a:buFont typeface="+mj-lt"/>
              <a:buAutoNum type="arabicPeriod" startAt="10"/>
            </a:pPr>
            <a:r>
              <a:rPr lang="en-US" sz="3600" dirty="0">
                <a:latin typeface="Dante" panose="02020502050200020203" pitchFamily="18" charset="0"/>
                <a:ea typeface="Times New Roman" panose="02020603050405020304" pitchFamily="18" charset="0"/>
                <a:cs typeface="Times New Roman" panose="02020603050405020304" pitchFamily="18" charset="0"/>
              </a:rPr>
              <a:t>There were no powder burns on Brenda’s head. </a:t>
            </a:r>
          </a:p>
          <a:p>
            <a:pPr marR="12065">
              <a:spcAft>
                <a:spcPts val="0"/>
              </a:spcAft>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441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3AE5E8-D21F-4B0E-93D1-F9D53D74AB7E}"/>
              </a:ext>
            </a:extLst>
          </p:cNvPr>
          <p:cNvSpPr/>
          <p:nvPr/>
        </p:nvSpPr>
        <p:spPr>
          <a:xfrm>
            <a:off x="694996" y="692802"/>
            <a:ext cx="10802007" cy="3970318"/>
          </a:xfrm>
          <a:prstGeom prst="rect">
            <a:avLst/>
          </a:prstGeom>
        </p:spPr>
        <p:txBody>
          <a:bodyPr wrap="square">
            <a:spAutoFit/>
          </a:bodyPr>
          <a:lstStyle/>
          <a:p>
            <a:r>
              <a:rPr lang="en-US" sz="3600" dirty="0">
                <a:latin typeface="Times New Roman" panose="02020603050405020304" pitchFamily="18" charset="0"/>
                <a:ea typeface="Times New Roman" panose="02020603050405020304" pitchFamily="18" charset="0"/>
                <a:cs typeface="Times New Roman" panose="02020603050405020304" pitchFamily="18" charset="0"/>
              </a:rPr>
              <a:t>The coroner suggested that the TOD was between 10 – 12 hours </a:t>
            </a:r>
            <a:r>
              <a:rPr lang="en-US" sz="3600" i="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prior</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to the body being found.</a:t>
            </a:r>
          </a:p>
          <a:p>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cs typeface="Times New Roman" panose="02020603050405020304" pitchFamily="18" charset="0"/>
              </a:rPr>
              <a:t>So, 10:00 am Sunday morning when the body was found means that the TOD interval was from ________ until ___________. (You must determine the clock time.)</a:t>
            </a:r>
          </a:p>
          <a:p>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401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B9045F-BBF0-41C6-A0C6-ECB0039E392A}"/>
              </a:ext>
            </a:extLst>
          </p:cNvPr>
          <p:cNvSpPr txBox="1"/>
          <p:nvPr/>
        </p:nvSpPr>
        <p:spPr>
          <a:xfrm>
            <a:off x="299545" y="331075"/>
            <a:ext cx="11713779" cy="6863417"/>
          </a:xfrm>
          <a:prstGeom prst="rect">
            <a:avLst/>
          </a:prstGeom>
          <a:noFill/>
        </p:spPr>
        <p:txBody>
          <a:bodyPr wrap="square" rtlCol="0">
            <a:spAutoFit/>
          </a:bodyPr>
          <a:lstStyle/>
          <a:p>
            <a:r>
              <a:rPr lang="en-US" sz="3600" dirty="0">
                <a:latin typeface="Dante" panose="02020502050200020203" pitchFamily="18" charset="0"/>
              </a:rPr>
              <a:t>Your task:</a:t>
            </a:r>
          </a:p>
          <a:p>
            <a:pPr marL="742950" indent="-742950">
              <a:buFont typeface="Arial" panose="020B0604020202020204" pitchFamily="34" charset="0"/>
              <a:buChar char="•"/>
            </a:pPr>
            <a:r>
              <a:rPr lang="en-US" sz="3600" dirty="0">
                <a:latin typeface="Dante" panose="02020502050200020203" pitchFamily="18" charset="0"/>
              </a:rPr>
              <a:t>Create a story that explains the murder be sure to use background information.</a:t>
            </a:r>
          </a:p>
          <a:p>
            <a:pPr marL="742950" indent="-742950">
              <a:buFont typeface="Arial" panose="020B0604020202020204" pitchFamily="34" charset="0"/>
              <a:buChar char="•"/>
            </a:pPr>
            <a:r>
              <a:rPr lang="en-US" sz="3600" dirty="0">
                <a:latin typeface="Dante" panose="02020502050200020203" pitchFamily="18" charset="0"/>
              </a:rPr>
              <a:t>Include how it occurred and why.</a:t>
            </a:r>
          </a:p>
          <a:p>
            <a:pPr marL="742950" indent="-742950">
              <a:buFont typeface="Arial" panose="020B0604020202020204" pitchFamily="34" charset="0"/>
              <a:buChar char="•"/>
            </a:pPr>
            <a:r>
              <a:rPr lang="en-US" sz="3600" dirty="0">
                <a:latin typeface="Dante" panose="02020502050200020203" pitchFamily="18" charset="0"/>
              </a:rPr>
              <a:t>You </a:t>
            </a:r>
            <a:r>
              <a:rPr lang="en-US" sz="3600" u="sng" dirty="0">
                <a:latin typeface="Dante" panose="02020502050200020203" pitchFamily="18" charset="0"/>
              </a:rPr>
              <a:t>MUST</a:t>
            </a:r>
            <a:r>
              <a:rPr lang="en-US" sz="3600" dirty="0">
                <a:latin typeface="Dante" panose="02020502050200020203" pitchFamily="18" charset="0"/>
              </a:rPr>
              <a:t> answer the questions on the next two slides.</a:t>
            </a:r>
            <a:br>
              <a:rPr lang="en-US" sz="3600" dirty="0">
                <a:latin typeface="Dante" panose="02020502050200020203" pitchFamily="18" charset="0"/>
              </a:rPr>
            </a:br>
            <a:endParaRPr lang="en-US" sz="3600" dirty="0">
              <a:latin typeface="Dante" panose="02020502050200020203" pitchFamily="18" charset="0"/>
            </a:endParaRPr>
          </a:p>
          <a:p>
            <a:pPr marL="742950" indent="-742950">
              <a:buFont typeface="Arial" panose="020B0604020202020204" pitchFamily="34" charset="0"/>
              <a:buChar char="•"/>
            </a:pPr>
            <a:r>
              <a:rPr lang="en-US" sz="3600" u="sng" dirty="0">
                <a:latin typeface="Dante" panose="02020502050200020203" pitchFamily="18" charset="0"/>
              </a:rPr>
              <a:t>Minimum</a:t>
            </a:r>
            <a:r>
              <a:rPr lang="en-US" sz="3600" dirty="0">
                <a:latin typeface="Dante" panose="02020502050200020203" pitchFamily="18" charset="0"/>
              </a:rPr>
              <a:t> story length is 3 pages. Coversheet required. Either front and back or two separate pages. Please print or type. Extra pages = Extra credit</a:t>
            </a:r>
          </a:p>
          <a:p>
            <a:pPr marL="742950" indent="-742950">
              <a:buFont typeface="Arial" panose="020B0604020202020204" pitchFamily="34" charset="0"/>
              <a:buChar char="•"/>
            </a:pPr>
            <a:r>
              <a:rPr lang="en-US" sz="3600" dirty="0">
                <a:latin typeface="Dante" panose="02020502050200020203" pitchFamily="18" charset="0"/>
              </a:rPr>
              <a:t>You may work with another student on this. However, the page length will increase. See me about it.</a:t>
            </a:r>
          </a:p>
          <a:p>
            <a:pPr marL="742950" indent="-742950">
              <a:buFont typeface="Arial" panose="020B0604020202020204" pitchFamily="34" charset="0"/>
              <a:buChar char="•"/>
            </a:pPr>
            <a:endParaRPr lang="en-US" sz="4400" dirty="0">
              <a:latin typeface="Dante" panose="02020502050200020203" pitchFamily="18" charset="0"/>
            </a:endParaRPr>
          </a:p>
        </p:txBody>
      </p:sp>
    </p:spTree>
    <p:extLst>
      <p:ext uri="{BB962C8B-B14F-4D97-AF65-F5344CB8AC3E}">
        <p14:creationId xmlns:p14="http://schemas.microsoft.com/office/powerpoint/2010/main" val="1206173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D36D4-9267-4B1F-B580-8F77D6674560}"/>
              </a:ext>
            </a:extLst>
          </p:cNvPr>
          <p:cNvSpPr txBox="1"/>
          <p:nvPr/>
        </p:nvSpPr>
        <p:spPr>
          <a:xfrm>
            <a:off x="472966" y="359842"/>
            <a:ext cx="10515600" cy="6186309"/>
          </a:xfrm>
          <a:prstGeom prst="rect">
            <a:avLst/>
          </a:prstGeom>
          <a:noFill/>
        </p:spPr>
        <p:txBody>
          <a:bodyPr wrap="square" rtlCol="0">
            <a:spAutoFit/>
          </a:bodyPr>
          <a:lstStyle/>
          <a:p>
            <a:r>
              <a:rPr lang="en-US" sz="4000" dirty="0">
                <a:latin typeface="Dante" panose="02020502050200020203" pitchFamily="18" charset="0"/>
              </a:rPr>
              <a:t>Answer the following in your story:</a:t>
            </a:r>
            <a:br>
              <a:rPr lang="en-US" sz="4000" dirty="0">
                <a:latin typeface="Dante" panose="02020502050200020203" pitchFamily="18" charset="0"/>
              </a:rPr>
            </a:br>
            <a:endParaRPr lang="en-US" sz="4000" dirty="0">
              <a:latin typeface="Dante" panose="02020502050200020203" pitchFamily="18" charset="0"/>
            </a:endParaRPr>
          </a:p>
          <a:p>
            <a:pPr marL="571500" indent="-571500">
              <a:buFont typeface="Arial" panose="020B0604020202020204" pitchFamily="34" charset="0"/>
              <a:buChar char="•"/>
            </a:pPr>
            <a:r>
              <a:rPr lang="en-US" sz="4000" dirty="0">
                <a:latin typeface="Dante" panose="02020502050200020203" pitchFamily="18" charset="0"/>
              </a:rPr>
              <a:t>How did the killer get into the house?</a:t>
            </a:r>
            <a:br>
              <a:rPr lang="en-US" sz="4000" dirty="0">
                <a:latin typeface="Dante" panose="02020502050200020203" pitchFamily="18" charset="0"/>
              </a:rPr>
            </a:br>
            <a:endParaRPr lang="en-US" sz="4000" dirty="0">
              <a:latin typeface="Dante" panose="02020502050200020203" pitchFamily="18" charset="0"/>
            </a:endParaRPr>
          </a:p>
          <a:p>
            <a:pPr marL="571500" indent="-571500">
              <a:buFont typeface="Arial" panose="020B0604020202020204" pitchFamily="34" charset="0"/>
              <a:buChar char="•"/>
            </a:pPr>
            <a:r>
              <a:rPr lang="en-US" sz="4000" dirty="0">
                <a:latin typeface="Dante" panose="02020502050200020203" pitchFamily="18" charset="0"/>
              </a:rPr>
              <a:t>Who was/were the killer(s)?</a:t>
            </a:r>
            <a:br>
              <a:rPr lang="en-US" sz="4000" dirty="0">
                <a:latin typeface="Dante" panose="02020502050200020203" pitchFamily="18" charset="0"/>
              </a:rPr>
            </a:br>
            <a:endParaRPr lang="en-US" sz="4000" dirty="0">
              <a:latin typeface="Dante" panose="02020502050200020203" pitchFamily="18" charset="0"/>
            </a:endParaRPr>
          </a:p>
          <a:p>
            <a:pPr marL="571500" indent="-571500">
              <a:buFont typeface="Arial" panose="020B0604020202020204" pitchFamily="34" charset="0"/>
              <a:buChar char="•"/>
            </a:pPr>
            <a:r>
              <a:rPr lang="en-US" sz="4000" dirty="0">
                <a:latin typeface="Dante" panose="02020502050200020203" pitchFamily="18" charset="0"/>
              </a:rPr>
              <a:t>What was the motive?</a:t>
            </a:r>
            <a:br>
              <a:rPr lang="en-US" sz="4000" dirty="0">
                <a:latin typeface="Dante" panose="02020502050200020203" pitchFamily="18" charset="0"/>
              </a:rPr>
            </a:br>
            <a:endParaRPr lang="en-US" sz="4000" dirty="0">
              <a:latin typeface="Dante" panose="02020502050200020203" pitchFamily="18" charset="0"/>
            </a:endParaRPr>
          </a:p>
          <a:p>
            <a:pPr marL="571500" indent="-571500">
              <a:buFont typeface="Arial" panose="020B0604020202020204" pitchFamily="34" charset="0"/>
              <a:buChar char="•"/>
            </a:pPr>
            <a:r>
              <a:rPr lang="en-US" sz="4000" dirty="0">
                <a:latin typeface="Dante" panose="02020502050200020203" pitchFamily="18" charset="0"/>
              </a:rPr>
              <a:t>Why didn’t Brenda’s mother hear the two shots?</a:t>
            </a:r>
          </a:p>
          <a:p>
            <a:pPr marL="571500" indent="-571500">
              <a:buFont typeface="Arial" panose="020B0604020202020204" pitchFamily="34" charset="0"/>
              <a:buChar char="•"/>
            </a:pPr>
            <a:endParaRPr lang="en-US" sz="3600" dirty="0">
              <a:latin typeface="Dante" panose="02020502050200020203" pitchFamily="18" charset="0"/>
            </a:endParaRPr>
          </a:p>
        </p:txBody>
      </p:sp>
    </p:spTree>
    <p:extLst>
      <p:ext uri="{BB962C8B-B14F-4D97-AF65-F5344CB8AC3E}">
        <p14:creationId xmlns:p14="http://schemas.microsoft.com/office/powerpoint/2010/main" val="2898461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4B403E-5B54-40DE-9F75-4BA7EDAA9107}"/>
              </a:ext>
            </a:extLst>
          </p:cNvPr>
          <p:cNvSpPr txBox="1"/>
          <p:nvPr/>
        </p:nvSpPr>
        <p:spPr>
          <a:xfrm>
            <a:off x="477563" y="612844"/>
            <a:ext cx="11236873" cy="5632311"/>
          </a:xfrm>
          <a:prstGeom prst="rect">
            <a:avLst/>
          </a:prstGeom>
          <a:noFill/>
        </p:spPr>
        <p:txBody>
          <a:bodyPr wrap="square">
            <a:spAutoFit/>
          </a:bodyPr>
          <a:lstStyle/>
          <a:p>
            <a:pPr marL="571500" indent="-571500">
              <a:buFont typeface="Arial" panose="020B0604020202020204" pitchFamily="34" charset="0"/>
              <a:buChar char="•"/>
            </a:pPr>
            <a:r>
              <a:rPr lang="en-US" sz="4000" dirty="0">
                <a:latin typeface="Dante" panose="02020502050200020203" pitchFamily="18" charset="0"/>
              </a:rPr>
              <a:t>Why was Hardbody at the house on Saturday night?</a:t>
            </a:r>
            <a:br>
              <a:rPr lang="en-US" sz="4000" dirty="0">
                <a:latin typeface="Dante" panose="02020502050200020203" pitchFamily="18" charset="0"/>
              </a:rPr>
            </a:br>
            <a:endParaRPr lang="en-US" sz="4000" dirty="0">
              <a:latin typeface="Dante" panose="02020502050200020203" pitchFamily="18" charset="0"/>
            </a:endParaRPr>
          </a:p>
          <a:p>
            <a:pPr marL="571500" indent="-571500">
              <a:buFont typeface="Arial" panose="020B0604020202020204" pitchFamily="34" charset="0"/>
              <a:buChar char="•"/>
            </a:pPr>
            <a:r>
              <a:rPr lang="en-US" sz="4000" dirty="0">
                <a:latin typeface="Dante" panose="02020502050200020203" pitchFamily="18" charset="0"/>
              </a:rPr>
              <a:t>What was the content of the suicide note?</a:t>
            </a:r>
            <a:br>
              <a:rPr lang="en-US" sz="4000" dirty="0">
                <a:latin typeface="Dante" panose="02020502050200020203" pitchFamily="18" charset="0"/>
              </a:rPr>
            </a:br>
            <a:endParaRPr lang="en-US" sz="4000" dirty="0">
              <a:latin typeface="Dante" panose="02020502050200020203" pitchFamily="18" charset="0"/>
            </a:endParaRPr>
          </a:p>
          <a:p>
            <a:pPr marL="571500" indent="-571500">
              <a:buFont typeface="Arial" panose="020B0604020202020204" pitchFamily="34" charset="0"/>
              <a:buChar char="•"/>
            </a:pPr>
            <a:r>
              <a:rPr lang="en-US" sz="4000" dirty="0">
                <a:latin typeface="Dante" panose="02020502050200020203" pitchFamily="18" charset="0"/>
              </a:rPr>
              <a:t>Who wrote the suicide note?</a:t>
            </a:r>
            <a:br>
              <a:rPr lang="en-US" sz="4000" dirty="0">
                <a:latin typeface="Dante" panose="02020502050200020203" pitchFamily="18" charset="0"/>
              </a:rPr>
            </a:br>
            <a:endParaRPr lang="en-US" sz="4000" dirty="0">
              <a:latin typeface="Dante" panose="02020502050200020203" pitchFamily="18" charset="0"/>
            </a:endParaRPr>
          </a:p>
          <a:p>
            <a:pPr marL="571500" indent="-571500">
              <a:buFont typeface="Arial" panose="020B0604020202020204" pitchFamily="34" charset="0"/>
              <a:buChar char="•"/>
            </a:pPr>
            <a:r>
              <a:rPr lang="en-US" sz="4000" dirty="0">
                <a:latin typeface="Dante" panose="02020502050200020203" pitchFamily="18" charset="0"/>
              </a:rPr>
              <a:t>Was (Were) your killer(s) brought to justice?</a:t>
            </a:r>
            <a:br>
              <a:rPr lang="en-US" sz="4000" dirty="0">
                <a:latin typeface="Dante" panose="02020502050200020203" pitchFamily="18" charset="0"/>
              </a:rPr>
            </a:br>
            <a:endParaRPr lang="en-US" sz="4000" dirty="0">
              <a:latin typeface="Dante" panose="02020502050200020203" pitchFamily="18" charset="0"/>
            </a:endParaRPr>
          </a:p>
          <a:p>
            <a:pPr marL="571500" indent="-571500">
              <a:buFont typeface="Arial" panose="020B0604020202020204" pitchFamily="34" charset="0"/>
              <a:buChar char="•"/>
            </a:pPr>
            <a:r>
              <a:rPr lang="en-US" sz="4000" dirty="0">
                <a:latin typeface="Dante" panose="02020502050200020203" pitchFamily="18" charset="0"/>
              </a:rPr>
              <a:t>What sentence was handed down by the court?</a:t>
            </a:r>
          </a:p>
        </p:txBody>
      </p:sp>
    </p:spTree>
    <p:extLst>
      <p:ext uri="{BB962C8B-B14F-4D97-AF65-F5344CB8AC3E}">
        <p14:creationId xmlns:p14="http://schemas.microsoft.com/office/powerpoint/2010/main" val="1867202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E06198-588E-4076-A3CD-A3B8104DEAD1}"/>
              </a:ext>
            </a:extLst>
          </p:cNvPr>
          <p:cNvSpPr txBox="1"/>
          <p:nvPr/>
        </p:nvSpPr>
        <p:spPr>
          <a:xfrm>
            <a:off x="365234" y="520262"/>
            <a:ext cx="11461531" cy="4031873"/>
          </a:xfrm>
          <a:prstGeom prst="rect">
            <a:avLst/>
          </a:prstGeom>
          <a:noFill/>
        </p:spPr>
        <p:txBody>
          <a:bodyPr wrap="square" rtlCol="0">
            <a:spAutoFit/>
          </a:bodyPr>
          <a:lstStyle/>
          <a:p>
            <a:r>
              <a:rPr lang="en-US" sz="3200" dirty="0"/>
              <a:t>Suggestions: </a:t>
            </a:r>
            <a:br>
              <a:rPr lang="en-US" sz="3200" dirty="0"/>
            </a:br>
            <a:endParaRPr lang="en-US" sz="3200" dirty="0"/>
          </a:p>
          <a:p>
            <a:pPr marL="514350" indent="-514350">
              <a:buFont typeface="+mj-lt"/>
              <a:buAutoNum type="arabicPeriod"/>
            </a:pPr>
            <a:r>
              <a:rPr lang="en-US" sz="3200" dirty="0"/>
              <a:t>Create an outline.</a:t>
            </a:r>
            <a:br>
              <a:rPr lang="en-US" sz="3200" dirty="0"/>
            </a:br>
            <a:endParaRPr lang="en-US" sz="3200" dirty="0"/>
          </a:p>
          <a:p>
            <a:pPr marL="514350" indent="-514350">
              <a:buFont typeface="+mj-lt"/>
              <a:buAutoNum type="arabicPeriod"/>
            </a:pPr>
            <a:r>
              <a:rPr lang="en-US" sz="3200" dirty="0"/>
              <a:t>Now fill in between your outline statements.</a:t>
            </a:r>
            <a:br>
              <a:rPr lang="en-US" sz="3200" dirty="0"/>
            </a:br>
            <a:endParaRPr lang="en-US" sz="3200" dirty="0"/>
          </a:p>
          <a:p>
            <a:pPr marL="514350" indent="-514350">
              <a:buFont typeface="+mj-lt"/>
              <a:buAutoNum type="arabicPeriod"/>
            </a:pPr>
            <a:r>
              <a:rPr lang="en-US" sz="3200" dirty="0"/>
              <a:t>If you need to add pages to your story, add dialog or interrogate the suspect at the jail.</a:t>
            </a:r>
          </a:p>
        </p:txBody>
      </p:sp>
    </p:spTree>
    <p:extLst>
      <p:ext uri="{BB962C8B-B14F-4D97-AF65-F5344CB8AC3E}">
        <p14:creationId xmlns:p14="http://schemas.microsoft.com/office/powerpoint/2010/main" val="1134378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37D4DB-BC5F-4C2F-9FD5-E7B0EF9A9959}"/>
              </a:ext>
            </a:extLst>
          </p:cNvPr>
          <p:cNvSpPr txBox="1"/>
          <p:nvPr/>
        </p:nvSpPr>
        <p:spPr>
          <a:xfrm>
            <a:off x="2427890" y="2598003"/>
            <a:ext cx="9270124" cy="830997"/>
          </a:xfrm>
          <a:prstGeom prst="rect">
            <a:avLst/>
          </a:prstGeom>
          <a:noFill/>
        </p:spPr>
        <p:txBody>
          <a:bodyPr wrap="square" rtlCol="0">
            <a:spAutoFit/>
          </a:bodyPr>
          <a:lstStyle/>
          <a:p>
            <a:r>
              <a:rPr lang="en-US" sz="4800" dirty="0"/>
              <a:t>Good Luck with this project.</a:t>
            </a:r>
          </a:p>
        </p:txBody>
      </p:sp>
    </p:spTree>
    <p:extLst>
      <p:ext uri="{BB962C8B-B14F-4D97-AF65-F5344CB8AC3E}">
        <p14:creationId xmlns:p14="http://schemas.microsoft.com/office/powerpoint/2010/main" val="393029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with dogs&#10;&#10;Description automatically generated with low confidence">
            <a:extLst>
              <a:ext uri="{FF2B5EF4-FFF2-40B4-BE49-F238E27FC236}">
                <a16:creationId xmlns:a16="http://schemas.microsoft.com/office/drawing/2014/main" id="{87F5A7AC-8979-4413-82A6-0B17EB448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904" y="259112"/>
            <a:ext cx="4845353" cy="6339776"/>
          </a:xfrm>
          <a:prstGeom prst="rect">
            <a:avLst/>
          </a:prstGeom>
        </p:spPr>
      </p:pic>
      <p:sp>
        <p:nvSpPr>
          <p:cNvPr id="4" name="TextBox 3">
            <a:extLst>
              <a:ext uri="{FF2B5EF4-FFF2-40B4-BE49-F238E27FC236}">
                <a16:creationId xmlns:a16="http://schemas.microsoft.com/office/drawing/2014/main" id="{44517D34-ACBB-4FB9-A41C-ECC5761A6AFF}"/>
              </a:ext>
            </a:extLst>
          </p:cNvPr>
          <p:cNvSpPr txBox="1"/>
          <p:nvPr/>
        </p:nvSpPr>
        <p:spPr>
          <a:xfrm>
            <a:off x="658398" y="1693255"/>
            <a:ext cx="6030686" cy="2739211"/>
          </a:xfrm>
          <a:prstGeom prst="rect">
            <a:avLst/>
          </a:prstGeom>
          <a:noFill/>
        </p:spPr>
        <p:txBody>
          <a:bodyPr wrap="square" rtlCol="0">
            <a:spAutoFit/>
          </a:bodyPr>
          <a:lstStyle/>
          <a:p>
            <a:pPr algn="ctr"/>
            <a:r>
              <a:rPr lang="en-US" sz="4800" dirty="0">
                <a:latin typeface="Dante" panose="02020502050200020203" pitchFamily="18" charset="0"/>
              </a:rPr>
              <a:t>Brenda’s Paternal Grandparents</a:t>
            </a:r>
            <a:br>
              <a:rPr lang="en-US" sz="4800" dirty="0">
                <a:latin typeface="Dante" panose="02020502050200020203" pitchFamily="18" charset="0"/>
              </a:rPr>
            </a:br>
            <a:br>
              <a:rPr lang="en-US" sz="4800" dirty="0">
                <a:latin typeface="Dante" panose="02020502050200020203" pitchFamily="18" charset="0"/>
              </a:rPr>
            </a:br>
            <a:r>
              <a:rPr lang="en-US" sz="2800" dirty="0">
                <a:latin typeface="Dante" panose="02020502050200020203" pitchFamily="18" charset="0"/>
              </a:rPr>
              <a:t>They love dogs!</a:t>
            </a:r>
          </a:p>
        </p:txBody>
      </p:sp>
    </p:spTree>
    <p:extLst>
      <p:ext uri="{BB962C8B-B14F-4D97-AF65-F5344CB8AC3E}">
        <p14:creationId xmlns:p14="http://schemas.microsoft.com/office/powerpoint/2010/main" val="362135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17CA13-2716-4808-85A4-39DE1A28D1B8}"/>
              </a:ext>
            </a:extLst>
          </p:cNvPr>
          <p:cNvSpPr/>
          <p:nvPr/>
        </p:nvSpPr>
        <p:spPr>
          <a:xfrm>
            <a:off x="692322" y="453837"/>
            <a:ext cx="4326634" cy="584775"/>
          </a:xfrm>
          <a:prstGeom prst="rect">
            <a:avLst/>
          </a:prstGeom>
        </p:spPr>
        <p:txBody>
          <a:bodyPr wrap="none">
            <a:spAutoFit/>
          </a:bodyPr>
          <a:lstStyle/>
          <a:p>
            <a:r>
              <a:rPr lang="en-US" sz="3200" b="1" dirty="0">
                <a:latin typeface="Dante" panose="02020502050200020203" pitchFamily="18" charset="0"/>
              </a:rPr>
              <a:t>Background: </a:t>
            </a:r>
            <a:r>
              <a:rPr lang="en-US" sz="3200" b="1" i="1" dirty="0">
                <a:latin typeface="Dante" panose="02020502050200020203" pitchFamily="18" charset="0"/>
              </a:rPr>
              <a:t>Calvin James</a:t>
            </a:r>
          </a:p>
        </p:txBody>
      </p:sp>
      <p:sp>
        <p:nvSpPr>
          <p:cNvPr id="6" name="Rectangle 5">
            <a:extLst>
              <a:ext uri="{FF2B5EF4-FFF2-40B4-BE49-F238E27FC236}">
                <a16:creationId xmlns:a16="http://schemas.microsoft.com/office/drawing/2014/main" id="{B1A41FF6-9C7D-45E8-902F-8D19622F3BFE}"/>
              </a:ext>
            </a:extLst>
          </p:cNvPr>
          <p:cNvSpPr/>
          <p:nvPr/>
        </p:nvSpPr>
        <p:spPr>
          <a:xfrm>
            <a:off x="369041" y="1382286"/>
            <a:ext cx="5939706" cy="4093428"/>
          </a:xfrm>
          <a:prstGeom prst="rect">
            <a:avLst/>
          </a:prstGeom>
        </p:spPr>
        <p:txBody>
          <a:bodyPr wrap="square">
            <a:spAutoFit/>
          </a:bodyPr>
          <a:lstStyle/>
          <a:p>
            <a:r>
              <a:rPr lang="en-US" sz="3200" dirty="0">
                <a:latin typeface="Dante" panose="02020502050200020203" pitchFamily="18" charset="0"/>
                <a:cs typeface="Times New Roman" panose="02020603050405020304" pitchFamily="18" charset="0"/>
              </a:rPr>
              <a:t>Calvin James is a 24-year-old auto mechanic who hopes to become the owner of a chain of automobile service stores.</a:t>
            </a:r>
          </a:p>
          <a:p>
            <a:endParaRPr lang="en-US" sz="3600" dirty="0">
              <a:latin typeface="Dante" panose="02020502050200020203" pitchFamily="18" charset="0"/>
              <a:cs typeface="Times New Roman" panose="02020603050405020304" pitchFamily="18" charset="0"/>
            </a:endParaRPr>
          </a:p>
          <a:p>
            <a:r>
              <a:rPr lang="en-US" sz="3200" dirty="0">
                <a:latin typeface="Dante" panose="02020502050200020203" pitchFamily="18" charset="0"/>
                <a:cs typeface="Times New Roman" panose="02020603050405020304" pitchFamily="18" charset="0"/>
              </a:rPr>
              <a:t>Calvin currently works in his father's car repair business while attending tech classes.</a:t>
            </a:r>
          </a:p>
        </p:txBody>
      </p:sp>
      <p:pic>
        <p:nvPicPr>
          <p:cNvPr id="8" name="Picture 7">
            <a:extLst>
              <a:ext uri="{FF2B5EF4-FFF2-40B4-BE49-F238E27FC236}">
                <a16:creationId xmlns:a16="http://schemas.microsoft.com/office/drawing/2014/main" id="{8942608D-A3A7-4370-B22C-02811E787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747" y="0"/>
            <a:ext cx="5970050" cy="6858000"/>
          </a:xfrm>
          <a:prstGeom prst="rect">
            <a:avLst/>
          </a:prstGeom>
        </p:spPr>
      </p:pic>
    </p:spTree>
    <p:extLst>
      <p:ext uri="{BB962C8B-B14F-4D97-AF65-F5344CB8AC3E}">
        <p14:creationId xmlns:p14="http://schemas.microsoft.com/office/powerpoint/2010/main" val="328354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F4DCCC-1265-4D3C-BE9F-D468B20EA04D}"/>
              </a:ext>
            </a:extLst>
          </p:cNvPr>
          <p:cNvPicPr>
            <a:picLocks noChangeAspect="1"/>
          </p:cNvPicPr>
          <p:nvPr/>
        </p:nvPicPr>
        <p:blipFill rotWithShape="1">
          <a:blip r:embed="rId2">
            <a:extLst>
              <a:ext uri="{28A0092B-C50C-407E-A947-70E740481C1C}">
                <a14:useLocalDpi xmlns:a14="http://schemas.microsoft.com/office/drawing/2010/main" val="0"/>
              </a:ext>
            </a:extLst>
          </a:blip>
          <a:srcRect l="23194" r="25096"/>
          <a:stretch/>
        </p:blipFill>
        <p:spPr>
          <a:xfrm>
            <a:off x="8620640" y="0"/>
            <a:ext cx="3546301" cy="6858000"/>
          </a:xfrm>
          <a:prstGeom prst="rect">
            <a:avLst/>
          </a:prstGeom>
        </p:spPr>
      </p:pic>
      <p:sp>
        <p:nvSpPr>
          <p:cNvPr id="2" name="Rectangle 1">
            <a:extLst>
              <a:ext uri="{FF2B5EF4-FFF2-40B4-BE49-F238E27FC236}">
                <a16:creationId xmlns:a16="http://schemas.microsoft.com/office/drawing/2014/main" id="{13695706-30CB-4647-9124-1DFB3307E464}"/>
              </a:ext>
            </a:extLst>
          </p:cNvPr>
          <p:cNvSpPr/>
          <p:nvPr/>
        </p:nvSpPr>
        <p:spPr>
          <a:xfrm>
            <a:off x="425670" y="375231"/>
            <a:ext cx="8576440" cy="2308324"/>
          </a:xfrm>
          <a:prstGeom prst="rect">
            <a:avLst/>
          </a:prstGeom>
        </p:spPr>
        <p:txBody>
          <a:bodyPr wrap="square">
            <a:spAutoFit/>
          </a:bodyPr>
          <a:lstStyle/>
          <a:p>
            <a:pPr marR="93980">
              <a:spcBef>
                <a:spcPts val="0"/>
              </a:spcBef>
              <a:spcAft>
                <a:spcPts val="0"/>
              </a:spcAft>
            </a:pPr>
            <a:r>
              <a:rPr lang="en-US" sz="3600" dirty="0">
                <a:latin typeface="Dante" panose="02020502050200020203" pitchFamily="18" charset="0"/>
                <a:ea typeface="Times New Roman" panose="02020603050405020304" pitchFamily="18" charset="0"/>
              </a:rPr>
              <a:t>Brenda’s mother is opposed to Brenda having anything to do with Calvin. She doesn’t like him as she sees him to be beneath Brenda’s station. (He is not rich.)</a:t>
            </a:r>
          </a:p>
        </p:txBody>
      </p:sp>
      <p:sp>
        <p:nvSpPr>
          <p:cNvPr id="5" name="TextBox 4">
            <a:extLst>
              <a:ext uri="{FF2B5EF4-FFF2-40B4-BE49-F238E27FC236}">
                <a16:creationId xmlns:a16="http://schemas.microsoft.com/office/drawing/2014/main" id="{1CD6B031-79C1-48BA-BE5E-94EF811BF65F}"/>
              </a:ext>
            </a:extLst>
          </p:cNvPr>
          <p:cNvSpPr txBox="1"/>
          <p:nvPr/>
        </p:nvSpPr>
        <p:spPr>
          <a:xfrm>
            <a:off x="9164079" y="6068401"/>
            <a:ext cx="2459421" cy="461665"/>
          </a:xfrm>
          <a:prstGeom prst="rect">
            <a:avLst/>
          </a:prstGeom>
          <a:solidFill>
            <a:srgbClr val="FFFF00"/>
          </a:solidFill>
        </p:spPr>
        <p:txBody>
          <a:bodyPr wrap="square" rtlCol="0">
            <a:spAutoFit/>
          </a:bodyPr>
          <a:lstStyle/>
          <a:p>
            <a:pPr algn="ctr"/>
            <a:r>
              <a:rPr lang="en-US" sz="2400" dirty="0"/>
              <a:t>Brenda McArthur</a:t>
            </a:r>
          </a:p>
        </p:txBody>
      </p:sp>
      <p:pic>
        <p:nvPicPr>
          <p:cNvPr id="6" name="Picture 5" descr="A person and person posing for a picture&#10;&#10;Description automatically generated with medium confidence">
            <a:extLst>
              <a:ext uri="{FF2B5EF4-FFF2-40B4-BE49-F238E27FC236}">
                <a16:creationId xmlns:a16="http://schemas.microsoft.com/office/drawing/2014/main" id="{035AC2E2-D0A7-4BC7-AA8C-D65D33E92DE9}"/>
              </a:ext>
            </a:extLst>
          </p:cNvPr>
          <p:cNvPicPr>
            <a:picLocks noChangeAspect="1"/>
          </p:cNvPicPr>
          <p:nvPr/>
        </p:nvPicPr>
        <p:blipFill rotWithShape="1">
          <a:blip r:embed="rId3">
            <a:extLst>
              <a:ext uri="{28A0092B-C50C-407E-A947-70E740481C1C}">
                <a14:useLocalDpi xmlns:a14="http://schemas.microsoft.com/office/drawing/2010/main" val="0"/>
              </a:ext>
            </a:extLst>
          </a:blip>
          <a:srcRect l="19762" t="11966" r="55370" b="31005"/>
          <a:stretch/>
        </p:blipFill>
        <p:spPr>
          <a:xfrm>
            <a:off x="2114602" y="2662795"/>
            <a:ext cx="2220915" cy="3819974"/>
          </a:xfrm>
          <a:prstGeom prst="rect">
            <a:avLst/>
          </a:prstGeom>
        </p:spPr>
      </p:pic>
    </p:spTree>
    <p:extLst>
      <p:ext uri="{BB962C8B-B14F-4D97-AF65-F5344CB8AC3E}">
        <p14:creationId xmlns:p14="http://schemas.microsoft.com/office/powerpoint/2010/main" val="163215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F5499D-5140-41EF-9347-CBFEF82A2423}"/>
              </a:ext>
            </a:extLst>
          </p:cNvPr>
          <p:cNvSpPr txBox="1"/>
          <p:nvPr/>
        </p:nvSpPr>
        <p:spPr>
          <a:xfrm>
            <a:off x="256189" y="321532"/>
            <a:ext cx="6093372" cy="5632311"/>
          </a:xfrm>
          <a:prstGeom prst="rect">
            <a:avLst/>
          </a:prstGeom>
          <a:noFill/>
        </p:spPr>
        <p:txBody>
          <a:bodyPr wrap="square">
            <a:spAutoFit/>
          </a:bodyPr>
          <a:lstStyle/>
          <a:p>
            <a:r>
              <a:rPr lang="en-US" sz="4000" dirty="0">
                <a:latin typeface="Dante" panose="02020502050200020203" pitchFamily="18" charset="0"/>
                <a:cs typeface="Times New Roman" panose="02020603050405020304" pitchFamily="18" charset="0"/>
              </a:rPr>
              <a:t>Brenda had just been offered a supporting role in Galactic Studios new film, </a:t>
            </a:r>
            <a:r>
              <a:rPr lang="en-US" sz="4000" b="1" i="1" dirty="0">
                <a:latin typeface="Dante" panose="02020502050200020203" pitchFamily="18" charset="0"/>
                <a:cs typeface="Times New Roman" panose="02020603050405020304" pitchFamily="18" charset="0"/>
              </a:rPr>
              <a:t>Bloody Tuxedo</a:t>
            </a:r>
            <a:r>
              <a:rPr lang="en-US" sz="4000" dirty="0">
                <a:latin typeface="Dante" panose="02020502050200020203" pitchFamily="18" charset="0"/>
                <a:cs typeface="Times New Roman" panose="02020603050405020304" pitchFamily="18" charset="0"/>
              </a:rPr>
              <a:t>. Galactic Studios is located in Hollywood California.</a:t>
            </a:r>
            <a:br>
              <a:rPr lang="en-US" sz="4000" dirty="0">
                <a:latin typeface="Dante" panose="02020502050200020203" pitchFamily="18" charset="0"/>
                <a:cs typeface="Times New Roman" panose="02020603050405020304" pitchFamily="18" charset="0"/>
              </a:rPr>
            </a:br>
            <a:endParaRPr lang="en-US" sz="4000" dirty="0">
              <a:latin typeface="Dante" panose="02020502050200020203" pitchFamily="18" charset="0"/>
              <a:cs typeface="Times New Roman" panose="02020603050405020304" pitchFamily="18" charset="0"/>
            </a:endParaRPr>
          </a:p>
          <a:p>
            <a:r>
              <a:rPr lang="en-US" sz="4000" dirty="0">
                <a:latin typeface="Dante" panose="02020502050200020203" pitchFamily="18" charset="0"/>
                <a:cs typeface="Times New Roman" panose="02020603050405020304" pitchFamily="18" charset="0"/>
              </a:rPr>
              <a:t>Brenda’s character ultimately gets murdered in the film.</a:t>
            </a:r>
            <a:endParaRPr lang="en-US" sz="4000" dirty="0">
              <a:latin typeface="Dante" panose="02020502050200020203" pitchFamily="18" charset="0"/>
            </a:endParaRPr>
          </a:p>
        </p:txBody>
      </p:sp>
      <p:pic>
        <p:nvPicPr>
          <p:cNvPr id="5" name="Picture 4" descr="A picture containing person, indoor, hair, doll&#10;&#10;Description automatically generated">
            <a:extLst>
              <a:ext uri="{FF2B5EF4-FFF2-40B4-BE49-F238E27FC236}">
                <a16:creationId xmlns:a16="http://schemas.microsoft.com/office/drawing/2014/main" id="{E67CA47F-ED8C-49D6-89B2-624A83BE4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983" y="431992"/>
            <a:ext cx="4827442" cy="4795838"/>
          </a:xfrm>
          <a:prstGeom prst="rect">
            <a:avLst/>
          </a:prstGeom>
        </p:spPr>
      </p:pic>
      <p:sp>
        <p:nvSpPr>
          <p:cNvPr id="6" name="TextBox 5">
            <a:extLst>
              <a:ext uri="{FF2B5EF4-FFF2-40B4-BE49-F238E27FC236}">
                <a16:creationId xmlns:a16="http://schemas.microsoft.com/office/drawing/2014/main" id="{ADC515D1-4BC1-4EE4-9BC5-7F162F51B32D}"/>
              </a:ext>
            </a:extLst>
          </p:cNvPr>
          <p:cNvSpPr txBox="1"/>
          <p:nvPr/>
        </p:nvSpPr>
        <p:spPr>
          <a:xfrm>
            <a:off x="7126014" y="5338290"/>
            <a:ext cx="3846787" cy="1200329"/>
          </a:xfrm>
          <a:prstGeom prst="rect">
            <a:avLst/>
          </a:prstGeom>
          <a:noFill/>
        </p:spPr>
        <p:txBody>
          <a:bodyPr wrap="square" rtlCol="0">
            <a:spAutoFit/>
          </a:bodyPr>
          <a:lstStyle/>
          <a:p>
            <a:pPr algn="ctr"/>
            <a:r>
              <a:rPr lang="en-US" sz="3600" dirty="0">
                <a:latin typeface="Dante" panose="02020502050200020203" pitchFamily="18" charset="0"/>
              </a:rPr>
              <a:t>Brenda in character for </a:t>
            </a:r>
            <a:r>
              <a:rPr lang="en-US" sz="3600" b="1" i="1" dirty="0">
                <a:latin typeface="Dante" panose="02020502050200020203" pitchFamily="18" charset="0"/>
              </a:rPr>
              <a:t>Bloody Tuxedo</a:t>
            </a:r>
            <a:r>
              <a:rPr lang="en-US" sz="3600" dirty="0">
                <a:latin typeface="Dante" panose="02020502050200020203" pitchFamily="18" charset="0"/>
              </a:rPr>
              <a:t>.</a:t>
            </a:r>
          </a:p>
        </p:txBody>
      </p:sp>
    </p:spTree>
    <p:extLst>
      <p:ext uri="{BB962C8B-B14F-4D97-AF65-F5344CB8AC3E}">
        <p14:creationId xmlns:p14="http://schemas.microsoft.com/office/powerpoint/2010/main" val="34828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0707C8-C2F5-46F8-A389-3A719A1937FD}"/>
              </a:ext>
            </a:extLst>
          </p:cNvPr>
          <p:cNvSpPr/>
          <p:nvPr/>
        </p:nvSpPr>
        <p:spPr>
          <a:xfrm>
            <a:off x="334452" y="725214"/>
            <a:ext cx="8764132" cy="3785652"/>
          </a:xfrm>
          <a:prstGeom prst="rect">
            <a:avLst/>
          </a:prstGeom>
        </p:spPr>
        <p:txBody>
          <a:bodyPr wrap="square">
            <a:spAutoFit/>
          </a:bodyPr>
          <a:lstStyle/>
          <a:p>
            <a:r>
              <a:rPr lang="en-US" sz="4000" dirty="0">
                <a:latin typeface="Dante" panose="02020502050200020203" pitchFamily="18" charset="0"/>
                <a:ea typeface="Times New Roman" panose="02020603050405020304" pitchFamily="18" charset="0"/>
              </a:rPr>
              <a:t>Maria Garcia, Brenda’s best friend since high school, attends the same university.</a:t>
            </a:r>
            <a:br>
              <a:rPr lang="en-US" sz="4000" dirty="0">
                <a:latin typeface="Dante" panose="02020502050200020203" pitchFamily="18" charset="0"/>
                <a:ea typeface="Times New Roman" panose="02020603050405020304" pitchFamily="18" charset="0"/>
              </a:rPr>
            </a:br>
            <a:endParaRPr lang="en-US" sz="4000" dirty="0">
              <a:latin typeface="Dante" panose="02020502050200020203" pitchFamily="18" charset="0"/>
              <a:ea typeface="Times New Roman" panose="02020603050405020304" pitchFamily="18" charset="0"/>
            </a:endParaRPr>
          </a:p>
          <a:p>
            <a:r>
              <a:rPr lang="en-US" sz="4000" dirty="0">
                <a:latin typeface="Dante" panose="02020502050200020203" pitchFamily="18" charset="0"/>
                <a:ea typeface="Times New Roman" panose="02020603050405020304" pitchFamily="18" charset="0"/>
              </a:rPr>
              <a:t>They regularly compete in local and state beauty pageants. Which Brenda frequently won.</a:t>
            </a:r>
            <a:endParaRPr lang="en-US" sz="4000" dirty="0">
              <a:latin typeface="Dante" panose="02020502050200020203" pitchFamily="18" charset="0"/>
            </a:endParaRPr>
          </a:p>
        </p:txBody>
      </p:sp>
      <p:pic>
        <p:nvPicPr>
          <p:cNvPr id="5" name="Picture 4" descr="A person posing for the camera&#10;&#10;Description automatically generated">
            <a:extLst>
              <a:ext uri="{FF2B5EF4-FFF2-40B4-BE49-F238E27FC236}">
                <a16:creationId xmlns:a16="http://schemas.microsoft.com/office/drawing/2014/main" id="{F783D79C-47B2-4D34-8E17-28EEBFAFD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5565" y="0"/>
            <a:ext cx="2651983" cy="6834161"/>
          </a:xfrm>
          <a:prstGeom prst="rect">
            <a:avLst/>
          </a:prstGeom>
        </p:spPr>
      </p:pic>
      <p:sp>
        <p:nvSpPr>
          <p:cNvPr id="2" name="TextBox 1">
            <a:extLst>
              <a:ext uri="{FF2B5EF4-FFF2-40B4-BE49-F238E27FC236}">
                <a16:creationId xmlns:a16="http://schemas.microsoft.com/office/drawing/2014/main" id="{20FB5908-89D5-4F49-99D8-C77B02933401}"/>
              </a:ext>
            </a:extLst>
          </p:cNvPr>
          <p:cNvSpPr txBox="1"/>
          <p:nvPr/>
        </p:nvSpPr>
        <p:spPr>
          <a:xfrm>
            <a:off x="9900745" y="4811900"/>
            <a:ext cx="1765738" cy="461665"/>
          </a:xfrm>
          <a:prstGeom prst="rect">
            <a:avLst/>
          </a:prstGeom>
          <a:solidFill>
            <a:srgbClr val="FFFF00"/>
          </a:solidFill>
        </p:spPr>
        <p:txBody>
          <a:bodyPr wrap="square" rtlCol="0">
            <a:spAutoFit/>
          </a:bodyPr>
          <a:lstStyle/>
          <a:p>
            <a:r>
              <a:rPr lang="en-US" sz="2400" dirty="0"/>
              <a:t>Maria Garcia</a:t>
            </a:r>
          </a:p>
        </p:txBody>
      </p:sp>
    </p:spTree>
    <p:extLst>
      <p:ext uri="{BB962C8B-B14F-4D97-AF65-F5344CB8AC3E}">
        <p14:creationId xmlns:p14="http://schemas.microsoft.com/office/powerpoint/2010/main" val="381754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old brick house with trees in the background&#10;&#10;Description automatically generated">
            <a:extLst>
              <a:ext uri="{FF2B5EF4-FFF2-40B4-BE49-F238E27FC236}">
                <a16:creationId xmlns:a16="http://schemas.microsoft.com/office/drawing/2014/main" id="{A1A98898-2CB8-4E94-8D65-4F0F5E8B6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118" y="0"/>
            <a:ext cx="9152134" cy="6858000"/>
          </a:xfrm>
          <a:prstGeom prst="rect">
            <a:avLst/>
          </a:prstGeom>
        </p:spPr>
      </p:pic>
      <p:sp>
        <p:nvSpPr>
          <p:cNvPr id="2" name="Rectangle 1">
            <a:extLst>
              <a:ext uri="{FF2B5EF4-FFF2-40B4-BE49-F238E27FC236}">
                <a16:creationId xmlns:a16="http://schemas.microsoft.com/office/drawing/2014/main" id="{2BE53663-1B37-4E6F-9B1E-647B7FBF02E6}"/>
              </a:ext>
            </a:extLst>
          </p:cNvPr>
          <p:cNvSpPr/>
          <p:nvPr/>
        </p:nvSpPr>
        <p:spPr>
          <a:xfrm>
            <a:off x="367862" y="4245370"/>
            <a:ext cx="11456276" cy="2308324"/>
          </a:xfrm>
          <a:prstGeom prst="rect">
            <a:avLst/>
          </a:prstGeom>
          <a:solidFill>
            <a:schemeClr val="bg1"/>
          </a:solidFill>
        </p:spPr>
        <p:txBody>
          <a:bodyPr wrap="square">
            <a:spAutoFit/>
          </a:bodyPr>
          <a:lstStyle/>
          <a:p>
            <a:r>
              <a:rPr lang="en-US" sz="3600" dirty="0">
                <a:latin typeface="Dante" panose="02020502050200020203" pitchFamily="18" charset="0"/>
                <a:ea typeface="Times New Roman" panose="02020603050405020304" pitchFamily="18" charset="0"/>
              </a:rPr>
              <a:t>The house is a two story, five-bedroom, seven-bath home with a large front yard and larger backyard. All bedrooms are located on the second floor. Entrance to the house is made through any of the five exterior doors. </a:t>
            </a:r>
            <a:endParaRPr lang="en-US" sz="3600" dirty="0">
              <a:latin typeface="Dante" panose="02020502050200020203" pitchFamily="18" charset="0"/>
            </a:endParaRPr>
          </a:p>
        </p:txBody>
      </p:sp>
      <p:sp>
        <p:nvSpPr>
          <p:cNvPr id="3" name="TextBox 2">
            <a:extLst>
              <a:ext uri="{FF2B5EF4-FFF2-40B4-BE49-F238E27FC236}">
                <a16:creationId xmlns:a16="http://schemas.microsoft.com/office/drawing/2014/main" id="{B2FE49CF-BA14-4066-A19E-ED8C94CB054C}"/>
              </a:ext>
            </a:extLst>
          </p:cNvPr>
          <p:cNvSpPr txBox="1"/>
          <p:nvPr/>
        </p:nvSpPr>
        <p:spPr>
          <a:xfrm>
            <a:off x="825062" y="486199"/>
            <a:ext cx="10999076" cy="1200329"/>
          </a:xfrm>
          <a:prstGeom prst="rect">
            <a:avLst/>
          </a:prstGeom>
          <a:solidFill>
            <a:schemeClr val="bg1"/>
          </a:solidFill>
        </p:spPr>
        <p:txBody>
          <a:bodyPr wrap="square" rtlCol="0">
            <a:spAutoFit/>
          </a:bodyPr>
          <a:lstStyle/>
          <a:p>
            <a:r>
              <a:rPr lang="en-US" sz="3600" dirty="0">
                <a:latin typeface="Dante" panose="02020502050200020203" pitchFamily="18" charset="0"/>
                <a:ea typeface="Times New Roman" panose="02020603050405020304" pitchFamily="18" charset="0"/>
              </a:rPr>
              <a:t>Brenda and her mother live in large one-family home on a cul-de-sac on Hight Street at the north end of town.</a:t>
            </a:r>
          </a:p>
        </p:txBody>
      </p:sp>
    </p:spTree>
    <p:extLst>
      <p:ext uri="{BB962C8B-B14F-4D97-AF65-F5344CB8AC3E}">
        <p14:creationId xmlns:p14="http://schemas.microsoft.com/office/powerpoint/2010/main" val="425814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TotalTime>
  <Words>1594</Words>
  <Application>Microsoft Office PowerPoint</Application>
  <PresentationFormat>Widescreen</PresentationFormat>
  <Paragraphs>126</Paragraphs>
  <Slides>38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Dante</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Waddell, Jack N.</dc:creator>
  <cp:lastModifiedBy>Waddell, Jack N.</cp:lastModifiedBy>
  <cp:revision>73</cp:revision>
  <cp:lastPrinted>2022-08-31T16:35:28Z</cp:lastPrinted>
  <dcterms:created xsi:type="dcterms:W3CDTF">2021-07-22T18:19:07Z</dcterms:created>
  <dcterms:modified xsi:type="dcterms:W3CDTF">2022-09-14T18:43:13Z</dcterms:modified>
</cp:coreProperties>
</file>