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8" r:id="rId2"/>
    <p:sldId id="260" r:id="rId3"/>
    <p:sldId id="261" r:id="rId4"/>
    <p:sldId id="299" r:id="rId5"/>
    <p:sldId id="300" r:id="rId6"/>
    <p:sldId id="301" r:id="rId7"/>
    <p:sldId id="310" r:id="rId8"/>
    <p:sldId id="311" r:id="rId9"/>
    <p:sldId id="309" r:id="rId10"/>
    <p:sldId id="312" r:id="rId11"/>
    <p:sldId id="313" r:id="rId12"/>
    <p:sldId id="306" r:id="rId13"/>
    <p:sldId id="29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5C0E"/>
    <a:srgbClr val="006600"/>
    <a:srgbClr val="FFFFFF"/>
    <a:srgbClr val="B90000"/>
    <a:srgbClr val="B00000"/>
    <a:srgbClr val="A30000"/>
    <a:srgbClr val="9A0000"/>
    <a:srgbClr val="FF033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389" autoAdjust="0"/>
  </p:normalViewPr>
  <p:slideViewPr>
    <p:cSldViewPr snapToGrid="0" snapToObjects="1">
      <p:cViewPr varScale="1">
        <p:scale>
          <a:sx n="77" d="100"/>
          <a:sy n="77" d="100"/>
        </p:scale>
        <p:origin x="98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10.png"/></Relationships>
</file>

<file path=ppt/diagrams/_rels/data2.xml.rels><?xml version="1.0" encoding="UTF-8" standalone="yes"?>
<Relationships xmlns="http://schemas.openxmlformats.org/package/2006/relationships"><Relationship Id="rId1" Type="http://schemas.openxmlformats.org/officeDocument/2006/relationships/image" Target="../media/image11.png"/></Relationships>
</file>

<file path=ppt/diagrams/_rels/data3.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6E90F3-8695-471C-A52A-8D1D054755B1}" type="doc">
      <dgm:prSet loTypeId="urn:microsoft.com/office/officeart/2005/8/layout/pList1" loCatId="list" qsTypeId="urn:microsoft.com/office/officeart/2005/8/quickstyle/simple1" qsCatId="simple" csTypeId="urn:microsoft.com/office/officeart/2005/8/colors/accent1_2" csCatId="accent1" phldr="1"/>
      <dgm:spPr/>
    </dgm:pt>
    <dgm:pt modelId="{C8F52A37-1D4C-421B-A560-0EF0BD7772F9}">
      <dgm:prSet phldrT="[Text]" custT="1"/>
      <dgm:spPr/>
      <dgm:t>
        <a:bodyPr/>
        <a:lstStyle/>
        <a:p>
          <a:r>
            <a:rPr lang="en-US" sz="1400" dirty="0">
              <a:latin typeface="Helvetica Light"/>
            </a:rPr>
            <a:t>Quantum Model of the Atom</a:t>
          </a:r>
        </a:p>
      </dgm:t>
    </dgm:pt>
    <dgm:pt modelId="{0C434A22-9DD4-40AE-9825-8F544A495A88}" type="parTrans" cxnId="{B6110074-8DE5-4A64-96E5-C8DA0FBA449C}">
      <dgm:prSet/>
      <dgm:spPr/>
      <dgm:t>
        <a:bodyPr/>
        <a:lstStyle/>
        <a:p>
          <a:endParaRPr lang="en-US"/>
        </a:p>
      </dgm:t>
    </dgm:pt>
    <dgm:pt modelId="{4C381BB6-DB66-4641-99C1-4D067EA9B440}" type="sibTrans" cxnId="{B6110074-8DE5-4A64-96E5-C8DA0FBA449C}">
      <dgm:prSet/>
      <dgm:spPr/>
      <dgm:t>
        <a:bodyPr/>
        <a:lstStyle/>
        <a:p>
          <a:endParaRPr lang="en-US"/>
        </a:p>
      </dgm:t>
    </dgm:pt>
    <dgm:pt modelId="{4FF36B30-25A2-42CB-A04C-646763C44F49}" type="pres">
      <dgm:prSet presAssocID="{006E90F3-8695-471C-A52A-8D1D054755B1}" presName="Name0" presStyleCnt="0">
        <dgm:presLayoutVars>
          <dgm:dir/>
          <dgm:resizeHandles val="exact"/>
        </dgm:presLayoutVars>
      </dgm:prSet>
      <dgm:spPr/>
    </dgm:pt>
    <dgm:pt modelId="{D370E896-4142-455D-B249-31D204B259B6}" type="pres">
      <dgm:prSet presAssocID="{C8F52A37-1D4C-421B-A560-0EF0BD7772F9}" presName="compNode" presStyleCnt="0"/>
      <dgm:spPr/>
    </dgm:pt>
    <dgm:pt modelId="{0D2DEB50-8817-4F2D-B806-5D761ECEDC31}" type="pres">
      <dgm:prSet presAssocID="{C8F52A37-1D4C-421B-A560-0EF0BD7772F9}" presName="pictRect" presStyleLbl="node1" presStyleIdx="0" presStyleCnt="1" custScaleX="106350" custScaleY="106350" custLinFactNeighborX="310" custLinFactNeighborY="33016"/>
      <dgm:spPr>
        <a:prstGeom prst="ellipse">
          <a:avLst/>
        </a:prstGeom>
        <a:blipFill dpi="0" rotWithShape="1">
          <a:blip xmlns:r="http://schemas.openxmlformats.org/officeDocument/2006/relationships" r:embed="rId1">
            <a:extLst>
              <a:ext uri="{BEBA8EAE-BF5A-486C-A8C5-ECC9F3942E4B}">
                <a14:imgProps xmlns:a14="http://schemas.microsoft.com/office/drawing/2010/main">
                  <a14:imgLayer r:embed="rId2">
                    <a14:imgEffect>
                      <a14:backgroundRemoval t="22482" b="87961" l="7880" r="90625">
                        <a14:foregroundMark x1="52446" y1="22482" x2="52446" y2="22482"/>
                        <a14:foregroundMark x1="70245" y1="26167" x2="52717" y2="22482"/>
                        <a14:foregroundMark x1="80435" y1="65479" x2="62908" y2="80098"/>
                        <a14:foregroundMark x1="63451" y1="81327" x2="52446" y2="87961"/>
                        <a14:foregroundMark x1="50951" y1="86486" x2="28804" y2="74693"/>
                        <a14:foregroundMark x1="27717" y1="72727" x2="7880" y2="53440"/>
                        <a14:foregroundMark x1="8967" y1="52088" x2="11005" y2="42260"/>
                        <a14:foregroundMark x1="12772" y1="41769" x2="42799" y2="24201"/>
                      </a14:backgroundRemoval>
                    </a14:imgEffect>
                  </a14:imgLayer>
                </a14:imgProps>
              </a:ext>
              <a:ext uri="{28A0092B-C50C-407E-A947-70E740481C1C}">
                <a14:useLocalDpi xmlns:a14="http://schemas.microsoft.com/office/drawing/2010/main" val="0"/>
              </a:ext>
            </a:extLst>
          </a:blip>
          <a:srcRect/>
          <a:stretch>
            <a:fillRect l="-2336" t="-31868" r="1016" b="-21590"/>
          </a:stretch>
        </a:blipFill>
      </dgm:spPr>
    </dgm:pt>
    <dgm:pt modelId="{FA4F25DD-24FF-432E-8DFA-3186738894F7}" type="pres">
      <dgm:prSet presAssocID="{C8F52A37-1D4C-421B-A560-0EF0BD7772F9}" presName="textRect" presStyleLbl="revTx" presStyleIdx="0" presStyleCnt="1" custScaleX="158645" custLinFactY="-67413" custLinFactNeighborX="91" custLinFactNeighborY="-100000">
        <dgm:presLayoutVars>
          <dgm:bulletEnabled val="1"/>
        </dgm:presLayoutVars>
      </dgm:prSet>
      <dgm:spPr/>
    </dgm:pt>
  </dgm:ptLst>
  <dgm:cxnLst>
    <dgm:cxn modelId="{B6110074-8DE5-4A64-96E5-C8DA0FBA449C}" srcId="{006E90F3-8695-471C-A52A-8D1D054755B1}" destId="{C8F52A37-1D4C-421B-A560-0EF0BD7772F9}" srcOrd="0" destOrd="0" parTransId="{0C434A22-9DD4-40AE-9825-8F544A495A88}" sibTransId="{4C381BB6-DB66-4641-99C1-4D067EA9B440}"/>
    <dgm:cxn modelId="{9C2001E4-109A-4AA5-94EC-6EFAB09B8C07}" type="presOf" srcId="{006E90F3-8695-471C-A52A-8D1D054755B1}" destId="{4FF36B30-25A2-42CB-A04C-646763C44F49}" srcOrd="0" destOrd="0" presId="urn:microsoft.com/office/officeart/2005/8/layout/pList1"/>
    <dgm:cxn modelId="{9C0642F3-DE96-42D7-8C71-83E44793FA2A}" type="presOf" srcId="{C8F52A37-1D4C-421B-A560-0EF0BD7772F9}" destId="{FA4F25DD-24FF-432E-8DFA-3186738894F7}" srcOrd="0" destOrd="0" presId="urn:microsoft.com/office/officeart/2005/8/layout/pList1"/>
    <dgm:cxn modelId="{9C497F39-4EFF-4B6F-847B-007D21A2F2AD}" type="presParOf" srcId="{4FF36B30-25A2-42CB-A04C-646763C44F49}" destId="{D370E896-4142-455D-B249-31D204B259B6}" srcOrd="0" destOrd="0" presId="urn:microsoft.com/office/officeart/2005/8/layout/pList1"/>
    <dgm:cxn modelId="{066815F0-D661-4DCD-AB9C-E69D763F26A3}" type="presParOf" srcId="{D370E896-4142-455D-B249-31D204B259B6}" destId="{0D2DEB50-8817-4F2D-B806-5D761ECEDC31}" srcOrd="0" destOrd="0" presId="urn:microsoft.com/office/officeart/2005/8/layout/pList1"/>
    <dgm:cxn modelId="{F63FD8EE-F602-4305-B374-229BB08354ED}" type="presParOf" srcId="{D370E896-4142-455D-B249-31D204B259B6}" destId="{FA4F25DD-24FF-432E-8DFA-3186738894F7}"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5491D8-7A09-4270-A395-261E93AF6609}"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pt>
    <dgm:pt modelId="{87BDFE31-6C4A-483B-8CC8-9DA0D44B78BD}">
      <dgm:prSet phldrT="[Text]" custT="1"/>
      <dgm:spPr>
        <a:noFill/>
      </dgm:spPr>
      <dgm:t>
        <a:bodyPr anchor="t" anchorCtr="0"/>
        <a:lstStyle/>
        <a:p>
          <a:r>
            <a:rPr lang="en-US" sz="1400" dirty="0">
              <a:solidFill>
                <a:schemeClr val="tx1"/>
              </a:solidFill>
              <a:latin typeface="Helvetica Light"/>
            </a:rPr>
            <a:t>Gravitational Field Model</a:t>
          </a:r>
        </a:p>
      </dgm:t>
    </dgm:pt>
    <dgm:pt modelId="{F6A3F01A-DBF4-4AE8-BC0A-492D2E29CD04}" type="parTrans" cxnId="{C503AACF-06E6-433A-9E83-A84AA3D88636}">
      <dgm:prSet/>
      <dgm:spPr/>
      <dgm:t>
        <a:bodyPr/>
        <a:lstStyle/>
        <a:p>
          <a:endParaRPr lang="en-US"/>
        </a:p>
      </dgm:t>
    </dgm:pt>
    <dgm:pt modelId="{FDBF25CB-1F9F-4227-84B6-7390987FCC38}" type="sibTrans" cxnId="{C503AACF-06E6-433A-9E83-A84AA3D88636}">
      <dgm:prSet/>
      <dgm:spPr/>
      <dgm:t>
        <a:bodyPr/>
        <a:lstStyle/>
        <a:p>
          <a:endParaRPr lang="en-US"/>
        </a:p>
      </dgm:t>
    </dgm:pt>
    <dgm:pt modelId="{57E65105-C5C1-4086-909D-F3DB1398568A}" type="pres">
      <dgm:prSet presAssocID="{015491D8-7A09-4270-A395-261E93AF6609}" presName="Name0" presStyleCnt="0">
        <dgm:presLayoutVars>
          <dgm:dir/>
          <dgm:resizeHandles val="exact"/>
        </dgm:presLayoutVars>
      </dgm:prSet>
      <dgm:spPr/>
    </dgm:pt>
    <dgm:pt modelId="{801E4F2D-12B1-4B5D-811D-76759EB8771E}" type="pres">
      <dgm:prSet presAssocID="{87BDFE31-6C4A-483B-8CC8-9DA0D44B78BD}" presName="composite" presStyleCnt="0"/>
      <dgm:spPr/>
    </dgm:pt>
    <dgm:pt modelId="{E249C496-6B2F-4EB5-BD51-E748913F49F2}" type="pres">
      <dgm:prSet presAssocID="{87BDFE31-6C4A-483B-8CC8-9DA0D44B78BD}" presName="rect1" presStyleLbl="bgShp" presStyleIdx="0" presStyleCnt="1" custLinFactNeighborX="8032" custLinFactNeighborY="6412"/>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1743" t="-2582" r="9743" b="2582"/>
          </a:stretch>
        </a:blipFill>
      </dgm:spPr>
    </dgm:pt>
    <dgm:pt modelId="{AE1E0D44-D00C-4BB7-95E2-706E153E083E}" type="pres">
      <dgm:prSet presAssocID="{87BDFE31-6C4A-483B-8CC8-9DA0D44B78BD}" presName="rect2" presStyleLbl="trBgShp" presStyleIdx="0" presStyleCnt="1" custLinFactY="-131107" custLinFactNeighborX="-45" custLinFactNeighborY="-200000">
        <dgm:presLayoutVars>
          <dgm:bulletEnabled val="1"/>
        </dgm:presLayoutVars>
      </dgm:prSet>
      <dgm:spPr/>
    </dgm:pt>
  </dgm:ptLst>
  <dgm:cxnLst>
    <dgm:cxn modelId="{F290BD4F-862F-4D04-BE2F-F2425FE4CC37}" type="presOf" srcId="{87BDFE31-6C4A-483B-8CC8-9DA0D44B78BD}" destId="{AE1E0D44-D00C-4BB7-95E2-706E153E083E}" srcOrd="0" destOrd="0" presId="urn:microsoft.com/office/officeart/2008/layout/BendingPictureSemiTransparentText"/>
    <dgm:cxn modelId="{D7C87276-4302-4C67-9EA4-6BE248FE043A}" type="presOf" srcId="{015491D8-7A09-4270-A395-261E93AF6609}" destId="{57E65105-C5C1-4086-909D-F3DB1398568A}" srcOrd="0" destOrd="0" presId="urn:microsoft.com/office/officeart/2008/layout/BendingPictureSemiTransparentText"/>
    <dgm:cxn modelId="{C503AACF-06E6-433A-9E83-A84AA3D88636}" srcId="{015491D8-7A09-4270-A395-261E93AF6609}" destId="{87BDFE31-6C4A-483B-8CC8-9DA0D44B78BD}" srcOrd="0" destOrd="0" parTransId="{F6A3F01A-DBF4-4AE8-BC0A-492D2E29CD04}" sibTransId="{FDBF25CB-1F9F-4227-84B6-7390987FCC38}"/>
    <dgm:cxn modelId="{F1FEF1B4-8F79-4522-B53E-FB29D00AA53A}" type="presParOf" srcId="{57E65105-C5C1-4086-909D-F3DB1398568A}" destId="{801E4F2D-12B1-4B5D-811D-76759EB8771E}" srcOrd="0" destOrd="0" presId="urn:microsoft.com/office/officeart/2008/layout/BendingPictureSemiTransparentText"/>
    <dgm:cxn modelId="{A18EA23B-AED7-4D73-B8AB-4FCBCF3D6C07}" type="presParOf" srcId="{801E4F2D-12B1-4B5D-811D-76759EB8771E}" destId="{E249C496-6B2F-4EB5-BD51-E748913F49F2}" srcOrd="0" destOrd="0" presId="urn:microsoft.com/office/officeart/2008/layout/BendingPictureSemiTransparentText"/>
    <dgm:cxn modelId="{EAC0C3E7-B87D-45D6-9947-2ABAF1E5ED02}" type="presParOf" srcId="{801E4F2D-12B1-4B5D-811D-76759EB8771E}" destId="{AE1E0D44-D00C-4BB7-95E2-706E153E083E}" srcOrd="1" destOrd="0" presId="urn:microsoft.com/office/officeart/2008/layout/BendingPictureSemiTransparentTex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A3DD29-CA2B-4B01-B022-F769B6024B6F}" type="doc">
      <dgm:prSet loTypeId="urn:microsoft.com/office/officeart/2005/8/layout/pList1" loCatId="list" qsTypeId="urn:microsoft.com/office/officeart/2005/8/quickstyle/simple1" qsCatId="simple" csTypeId="urn:microsoft.com/office/officeart/2005/8/colors/accent1_2" csCatId="accent1" phldr="1"/>
      <dgm:spPr/>
    </dgm:pt>
    <dgm:pt modelId="{1CF936C5-4927-4565-8348-B417AA9B3D8D}">
      <dgm:prSet phldrT="[Text]" custT="1"/>
      <dgm:spPr/>
      <dgm:t>
        <a:bodyPr/>
        <a:lstStyle/>
        <a:p>
          <a:r>
            <a:rPr lang="en-US" sz="1400" dirty="0">
              <a:latin typeface="Helvetica Light"/>
            </a:rPr>
            <a:t>Ray Model of Light</a:t>
          </a:r>
        </a:p>
      </dgm:t>
    </dgm:pt>
    <dgm:pt modelId="{4347A75B-0A2E-499B-BFD2-756916979D2D}" type="parTrans" cxnId="{925835DE-ECE7-49D9-801A-0AAF869B91A6}">
      <dgm:prSet/>
      <dgm:spPr/>
      <dgm:t>
        <a:bodyPr/>
        <a:lstStyle/>
        <a:p>
          <a:endParaRPr lang="en-US"/>
        </a:p>
      </dgm:t>
    </dgm:pt>
    <dgm:pt modelId="{877104A8-7C01-4558-AE29-70E6EFDBFD18}" type="sibTrans" cxnId="{925835DE-ECE7-49D9-801A-0AAF869B91A6}">
      <dgm:prSet/>
      <dgm:spPr/>
      <dgm:t>
        <a:bodyPr/>
        <a:lstStyle/>
        <a:p>
          <a:endParaRPr lang="en-US"/>
        </a:p>
      </dgm:t>
    </dgm:pt>
    <dgm:pt modelId="{2C3C3039-2A29-414B-A8D1-2466B322D13C}" type="pres">
      <dgm:prSet presAssocID="{4FA3DD29-CA2B-4B01-B022-F769B6024B6F}" presName="Name0" presStyleCnt="0">
        <dgm:presLayoutVars>
          <dgm:dir/>
          <dgm:resizeHandles val="exact"/>
        </dgm:presLayoutVars>
      </dgm:prSet>
      <dgm:spPr/>
    </dgm:pt>
    <dgm:pt modelId="{B3BEF571-772E-4686-A5D2-545187647873}" type="pres">
      <dgm:prSet presAssocID="{1CF936C5-4927-4565-8348-B417AA9B3D8D}" presName="compNode" presStyleCnt="0"/>
      <dgm:spPr/>
    </dgm:pt>
    <dgm:pt modelId="{07DD6EB4-1F6F-4BD8-9F61-9795B13C938F}" type="pres">
      <dgm:prSet presAssocID="{1CF936C5-4927-4565-8348-B417AA9B3D8D}" presName="pictRect" presStyleLbl="node1" presStyleIdx="0" presStyleCnt="1" custScaleX="100084" custScaleY="100084" custLinFactNeighborX="-30" custLinFactNeighborY="33304"/>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7006" t="-5198" r="-96440" b="-34090"/>
          </a:stretch>
        </a:blipFill>
      </dgm:spPr>
    </dgm:pt>
    <dgm:pt modelId="{64D750AA-F3A1-4125-B5A1-87C8B9C69B8D}" type="pres">
      <dgm:prSet presAssocID="{1CF936C5-4927-4565-8348-B417AA9B3D8D}" presName="textRect" presStyleLbl="revTx" presStyleIdx="0" presStyleCnt="1" custLinFactY="-69626" custLinFactNeighborX="443" custLinFactNeighborY="-100000">
        <dgm:presLayoutVars>
          <dgm:bulletEnabled val="1"/>
        </dgm:presLayoutVars>
      </dgm:prSet>
      <dgm:spPr/>
    </dgm:pt>
  </dgm:ptLst>
  <dgm:cxnLst>
    <dgm:cxn modelId="{C51F3861-86CC-400C-B254-7CE79CD4C3E7}" type="presOf" srcId="{1CF936C5-4927-4565-8348-B417AA9B3D8D}" destId="{64D750AA-F3A1-4125-B5A1-87C8B9C69B8D}" srcOrd="0" destOrd="0" presId="urn:microsoft.com/office/officeart/2005/8/layout/pList1"/>
    <dgm:cxn modelId="{744C037C-C7AC-4EFC-894F-72E82F206ABD}" type="presOf" srcId="{4FA3DD29-CA2B-4B01-B022-F769B6024B6F}" destId="{2C3C3039-2A29-414B-A8D1-2466B322D13C}" srcOrd="0" destOrd="0" presId="urn:microsoft.com/office/officeart/2005/8/layout/pList1"/>
    <dgm:cxn modelId="{925835DE-ECE7-49D9-801A-0AAF869B91A6}" srcId="{4FA3DD29-CA2B-4B01-B022-F769B6024B6F}" destId="{1CF936C5-4927-4565-8348-B417AA9B3D8D}" srcOrd="0" destOrd="0" parTransId="{4347A75B-0A2E-499B-BFD2-756916979D2D}" sibTransId="{877104A8-7C01-4558-AE29-70E6EFDBFD18}"/>
    <dgm:cxn modelId="{9BE9969F-1F07-4F8F-BCAA-3C9C2332FF94}" type="presParOf" srcId="{2C3C3039-2A29-414B-A8D1-2466B322D13C}" destId="{B3BEF571-772E-4686-A5D2-545187647873}" srcOrd="0" destOrd="0" presId="urn:microsoft.com/office/officeart/2005/8/layout/pList1"/>
    <dgm:cxn modelId="{9B900D78-1545-4277-8DA8-A9662CCC0BB0}" type="presParOf" srcId="{B3BEF571-772E-4686-A5D2-545187647873}" destId="{07DD6EB4-1F6F-4BD8-9F61-9795B13C938F}" srcOrd="0" destOrd="0" presId="urn:microsoft.com/office/officeart/2005/8/layout/pList1"/>
    <dgm:cxn modelId="{64ED8C17-F5CA-4467-B85E-EA5886FF3678}" type="presParOf" srcId="{B3BEF571-772E-4686-A5D2-545187647873}" destId="{64D750AA-F3A1-4125-B5A1-87C8B9C69B8D}" srcOrd="1" destOrd="0" presId="urn:microsoft.com/office/officeart/2005/8/layout/pLis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DEB50-8817-4F2D-B806-5D761ECEDC31}">
      <dsp:nvSpPr>
        <dsp:cNvPr id="0" name=""/>
        <dsp:cNvSpPr/>
      </dsp:nvSpPr>
      <dsp:spPr>
        <a:xfrm>
          <a:off x="690855" y="678000"/>
          <a:ext cx="2767511" cy="1906815"/>
        </a:xfrm>
        <a:prstGeom prst="ellipse">
          <a:avLst/>
        </a:prstGeom>
        <a:blipFill dpi="0" rotWithShape="1">
          <a:blip xmlns:r="http://schemas.openxmlformats.org/officeDocument/2006/relationships" r:embed="rId1">
            <a:extLst>
              <a:ext uri="{BEBA8EAE-BF5A-486C-A8C5-ECC9F3942E4B}">
                <a14:imgProps xmlns:a14="http://schemas.microsoft.com/office/drawing/2010/main">
                  <a14:imgLayer r:embed="rId2">
                    <a14:imgEffect>
                      <a14:backgroundRemoval t="22482" b="87961" l="7880" r="90625">
                        <a14:foregroundMark x1="52446" y1="22482" x2="52446" y2="22482"/>
                        <a14:foregroundMark x1="70245" y1="26167" x2="52717" y2="22482"/>
                        <a14:foregroundMark x1="80435" y1="65479" x2="62908" y2="80098"/>
                        <a14:foregroundMark x1="63451" y1="81327" x2="52446" y2="87961"/>
                        <a14:foregroundMark x1="50951" y1="86486" x2="28804" y2="74693"/>
                        <a14:foregroundMark x1="27717" y1="72727" x2="7880" y2="53440"/>
                        <a14:foregroundMark x1="8967" y1="52088" x2="11005" y2="42260"/>
                        <a14:foregroundMark x1="12772" y1="41769" x2="42799" y2="24201"/>
                      </a14:backgroundRemoval>
                    </a14:imgEffect>
                  </a14:imgLayer>
                </a14:imgProps>
              </a:ext>
              <a:ext uri="{28A0092B-C50C-407E-A947-70E740481C1C}">
                <a14:useLocalDpi xmlns:a14="http://schemas.microsoft.com/office/drawing/2010/main" val="0"/>
              </a:ext>
            </a:extLst>
          </a:blip>
          <a:srcRect/>
          <a:stretch>
            <a:fillRect l="-2336" t="-31868" r="1016" b="-2159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4F25DD-24FF-432E-8DFA-3186738894F7}">
      <dsp:nvSpPr>
        <dsp:cNvPr id="0" name=""/>
        <dsp:cNvSpPr/>
      </dsp:nvSpPr>
      <dsp:spPr>
        <a:xfrm>
          <a:off x="4720" y="319650"/>
          <a:ext cx="4128367" cy="965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US" sz="1400" kern="1200" dirty="0">
              <a:latin typeface="Helvetica Light"/>
            </a:rPr>
            <a:t>Quantum Model of the Atom</a:t>
          </a:r>
        </a:p>
      </dsp:txBody>
      <dsp:txXfrm>
        <a:off x="4720" y="319650"/>
        <a:ext cx="4128367" cy="9654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9C496-6B2F-4EB5-BD51-E748913F49F2}">
      <dsp:nvSpPr>
        <dsp:cNvPr id="0" name=""/>
        <dsp:cNvSpPr/>
      </dsp:nvSpPr>
      <dsp:spPr>
        <a:xfrm>
          <a:off x="457" y="440790"/>
          <a:ext cx="2423273" cy="2077031"/>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1743" t="-2582" r="9743" b="2582"/>
          </a:stretch>
        </a:blipFill>
        <a:ln>
          <a:noFill/>
        </a:ln>
        <a:effectLst/>
      </dsp:spPr>
      <dsp:style>
        <a:lnRef idx="0">
          <a:scrgbClr r="0" g="0" b="0"/>
        </a:lnRef>
        <a:fillRef idx="1">
          <a:scrgbClr r="0" g="0" b="0"/>
        </a:fillRef>
        <a:effectRef idx="0">
          <a:scrgbClr r="0" g="0" b="0"/>
        </a:effectRef>
        <a:fontRef idx="minor"/>
      </dsp:style>
    </dsp:sp>
    <dsp:sp modelId="{AE1E0D44-D00C-4BB7-95E2-706E153E083E}">
      <dsp:nvSpPr>
        <dsp:cNvPr id="0" name=""/>
        <dsp:cNvSpPr/>
      </dsp:nvSpPr>
      <dsp:spPr>
        <a:xfrm>
          <a:off x="0" y="111005"/>
          <a:ext cx="2423273" cy="498487"/>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t"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Helvetica Light"/>
            </a:rPr>
            <a:t>Gravitational Field Model</a:t>
          </a:r>
        </a:p>
      </dsp:txBody>
      <dsp:txXfrm>
        <a:off x="0" y="111005"/>
        <a:ext cx="2423273" cy="4984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D6EB4-1F6F-4BD8-9F61-9795B13C938F}">
      <dsp:nvSpPr>
        <dsp:cNvPr id="0" name=""/>
        <dsp:cNvSpPr/>
      </dsp:nvSpPr>
      <dsp:spPr>
        <a:xfrm>
          <a:off x="135650" y="580958"/>
          <a:ext cx="2531711" cy="1744349"/>
        </a:xfrm>
        <a:prstGeom prst="round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7006" t="-5198" r="-96440" b="-3409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D750AA-F3A1-4125-B5A1-87C8B9C69B8D}">
      <dsp:nvSpPr>
        <dsp:cNvPr id="0" name=""/>
        <dsp:cNvSpPr/>
      </dsp:nvSpPr>
      <dsp:spPr>
        <a:xfrm>
          <a:off x="148677" y="152225"/>
          <a:ext cx="2529586" cy="938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US" sz="1400" kern="1200" dirty="0">
              <a:latin typeface="Helvetica Light"/>
            </a:rPr>
            <a:t>Ray Model of Light</a:t>
          </a:r>
        </a:p>
      </dsp:txBody>
      <dsp:txXfrm>
        <a:off x="148677" y="152225"/>
        <a:ext cx="2529586" cy="938476"/>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1CDF1B3-84ED-1A4A-A5E2-67B782020111}"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1752007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CDF1B3-84ED-1A4A-A5E2-67B782020111}"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2651140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CDF1B3-84ED-1A4A-A5E2-67B782020111}"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3263555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CDF1B3-84ED-1A4A-A5E2-67B782020111}"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621560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CDF1B3-84ED-1A4A-A5E2-67B782020111}"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4044766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CDF1B3-84ED-1A4A-A5E2-67B782020111}"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1022854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CDF1B3-84ED-1A4A-A5E2-67B782020111}"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445041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CDF1B3-84ED-1A4A-A5E2-67B782020111}"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3999684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DF1B3-84ED-1A4A-A5E2-67B782020111}"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4151852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CDF1B3-84ED-1A4A-A5E2-67B782020111}"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637889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CDF1B3-84ED-1A4A-A5E2-67B782020111}"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2891323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CDF1B3-84ED-1A4A-A5E2-67B782020111}" type="datetimeFigureOut">
              <a:rPr lang="en-US" smtClean="0"/>
              <a:t>8/14/2018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3D8EA9-83C7-2A40-963C-9206A057D9F3}" type="slidenum">
              <a:rPr lang="en-US" smtClean="0"/>
              <a:t>‹#›</a:t>
            </a:fld>
            <a:endParaRPr lang="en-US"/>
          </a:p>
        </p:txBody>
      </p:sp>
    </p:spTree>
    <p:extLst>
      <p:ext uri="{BB962C8B-B14F-4D97-AF65-F5344CB8AC3E}">
        <p14:creationId xmlns:p14="http://schemas.microsoft.com/office/powerpoint/2010/main" val="79955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image" Target="../media/image1.jpg"/><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8840"/>
            <a:ext cx="8229600" cy="4173157"/>
          </a:xfrm>
        </p:spPr>
        <p:txBody>
          <a:bodyPr lIns="0" tIns="0">
            <a:normAutofit/>
          </a:bodyPr>
          <a:lstStyle/>
          <a:p>
            <a:pPr marL="0" indent="0">
              <a:buNone/>
            </a:pPr>
            <a:r>
              <a:rPr lang="en-US" sz="2400" dirty="0">
                <a:latin typeface="Helvetica Light"/>
                <a:cs typeface="Helvetica Light"/>
              </a:rPr>
              <a:t>Scientific investigations do not always proceed with identical steps but do contain similar methods.</a:t>
            </a:r>
          </a:p>
          <a:p>
            <a:pPr marL="0" indent="0">
              <a:buNone/>
            </a:pPr>
            <a:r>
              <a:rPr lang="en-US" sz="2400" dirty="0"/>
              <a:t>.</a:t>
            </a:r>
          </a:p>
        </p:txBody>
      </p:sp>
      <p:pic>
        <p:nvPicPr>
          <p:cNvPr id="4" name="Picture 3" descr="PPP_Banner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2" name="Title 1"/>
          <p:cNvSpPr>
            <a:spLocks noGrp="1"/>
          </p:cNvSpPr>
          <p:nvPr>
            <p:ph type="title"/>
          </p:nvPr>
        </p:nvSpPr>
        <p:spPr>
          <a:xfrm>
            <a:off x="457200" y="1051560"/>
            <a:ext cx="8238938" cy="364205"/>
          </a:xfrm>
        </p:spPr>
        <p:txBody>
          <a:bodyPr lIns="0" tIns="0" rIns="0" bIns="0" anchor="t" anchorCtr="0">
            <a:noAutofit/>
          </a:bodyPr>
          <a:lstStyle/>
          <a:p>
            <a:pPr algn="l"/>
            <a:r>
              <a:rPr lang="en-US" sz="1800" b="1" dirty="0">
                <a:solidFill>
                  <a:schemeClr val="tx1">
                    <a:lumMod val="50000"/>
                    <a:lumOff val="50000"/>
                  </a:schemeClr>
                </a:solidFill>
                <a:latin typeface="Helvetica"/>
                <a:cs typeface="Helvetica"/>
              </a:rPr>
              <a:t>Section 1:  </a:t>
            </a:r>
            <a:r>
              <a:rPr lang="en-US" sz="1800" dirty="0">
                <a:solidFill>
                  <a:schemeClr val="tx1">
                    <a:lumMod val="50000"/>
                    <a:lumOff val="50000"/>
                  </a:schemeClr>
                </a:solidFill>
                <a:latin typeface="Helvetica"/>
                <a:cs typeface="Helvetica"/>
              </a:rPr>
              <a:t>Methods of Science</a:t>
            </a:r>
          </a:p>
        </p:txBody>
      </p:sp>
      <p:pic>
        <p:nvPicPr>
          <p:cNvPr id="5" name="Picture 4" descr="PPP_main ide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737360"/>
            <a:ext cx="1962912" cy="310896"/>
          </a:xfrm>
          <a:prstGeom prst="rect">
            <a:avLst/>
          </a:prstGeom>
        </p:spPr>
      </p:pic>
      <p:pic>
        <p:nvPicPr>
          <p:cNvPr id="6" name="Picture 5" descr="MHE-red-rgb.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 y="5852160"/>
            <a:ext cx="550334" cy="550334"/>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604474073"/>
              </p:ext>
            </p:extLst>
          </p:nvPr>
        </p:nvGraphicFramePr>
        <p:xfrm>
          <a:off x="457199" y="3017520"/>
          <a:ext cx="8229600" cy="2522493"/>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90001">
                <a:tc>
                  <a:txBody>
                    <a:bodyPr/>
                    <a:lstStyle/>
                    <a:p>
                      <a:pPr algn="ctr"/>
                      <a:r>
                        <a:rPr lang="en-US" sz="1200" b="1" i="0" dirty="0">
                          <a:solidFill>
                            <a:schemeClr val="tx1"/>
                          </a:solidFill>
                          <a:latin typeface="Helvetica"/>
                          <a:cs typeface="Helvetica"/>
                        </a:rPr>
                        <a:t>K</a:t>
                      </a:r>
                    </a:p>
                    <a:p>
                      <a:pPr algn="ctr"/>
                      <a:r>
                        <a:rPr lang="en-US" sz="1200" b="0" i="1" dirty="0">
                          <a:solidFill>
                            <a:schemeClr val="tx1"/>
                          </a:solidFill>
                          <a:latin typeface="Helvetica Light"/>
                          <a:cs typeface="Helvetica Light"/>
                        </a:rPr>
                        <a:t>What I Know</a:t>
                      </a: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c>
                  <a:txBody>
                    <a:bodyPr/>
                    <a:lstStyle/>
                    <a:p>
                      <a:pPr algn="ctr"/>
                      <a:r>
                        <a:rPr lang="en-US" sz="1200" b="1" i="0" dirty="0">
                          <a:solidFill>
                            <a:schemeClr val="tx1"/>
                          </a:solidFill>
                          <a:latin typeface="Helvetica"/>
                          <a:cs typeface="Helvetica"/>
                        </a:rPr>
                        <a:t>W</a:t>
                      </a:r>
                    </a:p>
                    <a:p>
                      <a:pPr algn="ctr"/>
                      <a:r>
                        <a:rPr lang="en-US" sz="1200" b="0" i="1" dirty="0">
                          <a:solidFill>
                            <a:schemeClr val="tx1"/>
                          </a:solidFill>
                          <a:latin typeface="Helvetica Light"/>
                          <a:cs typeface="Helvetica Light"/>
                        </a:rPr>
                        <a:t>What I Want to Find Out</a:t>
                      </a: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c>
                  <a:txBody>
                    <a:bodyPr/>
                    <a:lstStyle/>
                    <a:p>
                      <a:pPr algn="ctr"/>
                      <a:r>
                        <a:rPr lang="en-US" sz="1200" b="1" i="0">
                          <a:solidFill>
                            <a:schemeClr val="tx1"/>
                          </a:solidFill>
                          <a:latin typeface="Helvetica"/>
                          <a:cs typeface="Helvetica"/>
                        </a:rPr>
                        <a:t>L</a:t>
                      </a:r>
                    </a:p>
                    <a:p>
                      <a:pPr algn="ctr"/>
                      <a:r>
                        <a:rPr lang="en-US" sz="1200" b="0" i="1">
                          <a:solidFill>
                            <a:schemeClr val="tx1"/>
                          </a:solidFill>
                          <a:latin typeface="Helvetica Light"/>
                          <a:cs typeface="Helvetica Light"/>
                        </a:rPr>
                        <a:t>What I Learned</a:t>
                      </a: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065293">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9526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051561"/>
            <a:ext cx="8229600" cy="992900"/>
          </a:xfrm>
        </p:spPr>
        <p:txBody>
          <a:bodyPr lIns="0" tIns="0"/>
          <a:lstStyle/>
          <a:p>
            <a:pPr marL="0" indent="0">
              <a:spcAft>
                <a:spcPts val="300"/>
              </a:spcAft>
              <a:buNone/>
            </a:pPr>
            <a:r>
              <a:rPr lang="en-US" sz="2200" b="1" dirty="0">
                <a:latin typeface="Helvetica"/>
                <a:cs typeface="Helvetica"/>
              </a:rPr>
              <a:t>Scientific Theories and Laws</a:t>
            </a:r>
          </a:p>
          <a:p>
            <a:pPr>
              <a:spcAft>
                <a:spcPts val="300"/>
              </a:spcAft>
            </a:pPr>
            <a:endParaRPr lang="en-US" sz="1800" dirty="0">
              <a:latin typeface="Helvetica Light"/>
              <a:cs typeface="Helvetica"/>
            </a:endParaRPr>
          </a:p>
          <a:p>
            <a:pPr marL="0" indent="0">
              <a:spcAft>
                <a:spcPts val="300"/>
              </a:spcAft>
              <a:buNone/>
            </a:pPr>
            <a:endParaRPr lang="en-US" sz="2200" b="1" dirty="0">
              <a:latin typeface="Helvetica"/>
              <a:cs typeface="Helvetica"/>
            </a:endParaRPr>
          </a:p>
        </p:txBody>
      </p:sp>
      <p:pic>
        <p:nvPicPr>
          <p:cNvPr id="5" name="Picture 4" descr="PPP_Banner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Methods of Science</a:t>
            </a:r>
          </a:p>
        </p:txBody>
      </p:sp>
      <p:sp>
        <p:nvSpPr>
          <p:cNvPr id="10"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6" name="Rectangle 5"/>
          <p:cNvSpPr/>
          <p:nvPr/>
        </p:nvSpPr>
        <p:spPr>
          <a:xfrm>
            <a:off x="457200" y="1463040"/>
            <a:ext cx="8229600" cy="2312941"/>
          </a:xfrm>
          <a:prstGeom prst="rect">
            <a:avLst/>
          </a:prstGeom>
        </p:spPr>
        <p:txBody>
          <a:bodyPr wrap="square" lIns="0">
            <a:spAutoFit/>
          </a:bodyPr>
          <a:lstStyle/>
          <a:p>
            <a:pPr marL="342900" lvl="0" indent="-342900">
              <a:spcBef>
                <a:spcPct val="20000"/>
              </a:spcBef>
              <a:spcAft>
                <a:spcPts val="300"/>
              </a:spcAft>
              <a:buFont typeface="Arial"/>
              <a:buChar char="•"/>
            </a:pPr>
            <a:r>
              <a:rPr lang="en-US" dirty="0">
                <a:solidFill>
                  <a:prstClr val="black"/>
                </a:solidFill>
                <a:latin typeface="Helvetica Light"/>
                <a:cs typeface="Helvetica"/>
              </a:rPr>
              <a:t>A </a:t>
            </a:r>
            <a:r>
              <a:rPr lang="en-US" b="1" dirty="0">
                <a:solidFill>
                  <a:prstClr val="black"/>
                </a:solidFill>
                <a:latin typeface="Helvetica Light"/>
                <a:cs typeface="Helvetica"/>
              </a:rPr>
              <a:t>scientific theory </a:t>
            </a:r>
            <a:r>
              <a:rPr lang="en-US" dirty="0">
                <a:solidFill>
                  <a:prstClr val="black"/>
                </a:solidFill>
                <a:latin typeface="Helvetica Light"/>
                <a:cs typeface="Helvetica"/>
              </a:rPr>
              <a:t>is an explanation of things or events based on knowledge gained from many observations and investigations.</a:t>
            </a:r>
          </a:p>
          <a:p>
            <a:pPr marL="800100" lvl="1" indent="-342900">
              <a:spcBef>
                <a:spcPct val="20000"/>
              </a:spcBef>
              <a:spcAft>
                <a:spcPts val="300"/>
              </a:spcAft>
              <a:buFont typeface="Arial"/>
              <a:buChar char="•"/>
            </a:pPr>
            <a:r>
              <a:rPr lang="en-US" dirty="0">
                <a:solidFill>
                  <a:prstClr val="black"/>
                </a:solidFill>
                <a:latin typeface="Helvetica Light"/>
                <a:cs typeface="Helvetica"/>
              </a:rPr>
              <a:t>This is not a hypothesis, this is what a hypothesis becomes after numerous trials of data supporting the hypothesis.</a:t>
            </a:r>
          </a:p>
          <a:p>
            <a:pPr marL="800100" lvl="1" indent="-342900">
              <a:spcBef>
                <a:spcPct val="20000"/>
              </a:spcBef>
              <a:spcAft>
                <a:spcPts val="300"/>
              </a:spcAft>
              <a:buFont typeface="Arial"/>
              <a:buChar char="•"/>
            </a:pPr>
            <a:r>
              <a:rPr lang="en-US" dirty="0">
                <a:solidFill>
                  <a:prstClr val="black"/>
                </a:solidFill>
                <a:latin typeface="Helvetica Light"/>
                <a:cs typeface="Helvetica"/>
              </a:rPr>
              <a:t>A theory is never permanent, it can change as new data and information becomes available. </a:t>
            </a:r>
          </a:p>
          <a:p>
            <a:pPr marL="342900" lvl="0" indent="-342900">
              <a:spcBef>
                <a:spcPct val="20000"/>
              </a:spcBef>
              <a:spcAft>
                <a:spcPts val="300"/>
              </a:spcAft>
              <a:buFont typeface="Arial"/>
              <a:buChar char="•"/>
            </a:pPr>
            <a:endParaRPr lang="en-US" dirty="0">
              <a:solidFill>
                <a:prstClr val="black"/>
              </a:solidFill>
              <a:latin typeface="Helvetica Light"/>
            </a:endParaRPr>
          </a:p>
        </p:txBody>
      </p:sp>
    </p:spTree>
    <p:extLst>
      <p:ext uri="{BB962C8B-B14F-4D97-AF65-F5344CB8AC3E}">
        <p14:creationId xmlns:p14="http://schemas.microsoft.com/office/powerpoint/2010/main" val="3525567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051561"/>
            <a:ext cx="8229600" cy="992900"/>
          </a:xfrm>
        </p:spPr>
        <p:txBody>
          <a:bodyPr lIns="0" tIns="0"/>
          <a:lstStyle/>
          <a:p>
            <a:pPr marL="0" indent="0">
              <a:spcAft>
                <a:spcPts val="300"/>
              </a:spcAft>
              <a:buNone/>
            </a:pPr>
            <a:r>
              <a:rPr lang="en-US" sz="2200" b="1" dirty="0">
                <a:latin typeface="Helvetica"/>
                <a:cs typeface="Helvetica"/>
              </a:rPr>
              <a:t>Scientific Theories and Laws</a:t>
            </a:r>
          </a:p>
          <a:p>
            <a:pPr>
              <a:spcAft>
                <a:spcPts val="300"/>
              </a:spcAft>
            </a:pPr>
            <a:endParaRPr lang="en-US" sz="1800" dirty="0">
              <a:latin typeface="Helvetica Light"/>
              <a:cs typeface="Helvetica"/>
            </a:endParaRPr>
          </a:p>
          <a:p>
            <a:pPr marL="0" indent="0">
              <a:spcAft>
                <a:spcPts val="300"/>
              </a:spcAft>
              <a:buNone/>
            </a:pPr>
            <a:endParaRPr lang="en-US" sz="2200" b="1" dirty="0">
              <a:latin typeface="Helvetica"/>
              <a:cs typeface="Helvetica"/>
            </a:endParaRPr>
          </a:p>
        </p:txBody>
      </p:sp>
      <p:pic>
        <p:nvPicPr>
          <p:cNvPr id="5" name="Picture 4" descr="PPP_Banner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Methods of Science</a:t>
            </a:r>
          </a:p>
        </p:txBody>
      </p:sp>
      <p:sp>
        <p:nvSpPr>
          <p:cNvPr id="10"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6" name="Rectangle 5"/>
          <p:cNvSpPr/>
          <p:nvPr/>
        </p:nvSpPr>
        <p:spPr>
          <a:xfrm>
            <a:off x="457200" y="1463040"/>
            <a:ext cx="8229600" cy="3702552"/>
          </a:xfrm>
          <a:prstGeom prst="rect">
            <a:avLst/>
          </a:prstGeom>
        </p:spPr>
        <p:txBody>
          <a:bodyPr wrap="square" lIns="0">
            <a:spAutoFit/>
          </a:bodyPr>
          <a:lstStyle/>
          <a:p>
            <a:pPr marL="342900" lvl="0" indent="-342900">
              <a:spcBef>
                <a:spcPct val="20000"/>
              </a:spcBef>
              <a:spcAft>
                <a:spcPts val="300"/>
              </a:spcAft>
              <a:buFont typeface="Arial"/>
              <a:buChar char="•"/>
            </a:pPr>
            <a:r>
              <a:rPr lang="en-US" dirty="0">
                <a:solidFill>
                  <a:prstClr val="black"/>
                </a:solidFill>
                <a:latin typeface="Helvetica Light"/>
                <a:cs typeface="Helvetica"/>
              </a:rPr>
              <a:t>A </a:t>
            </a:r>
            <a:r>
              <a:rPr lang="en-US" b="1" dirty="0">
                <a:solidFill>
                  <a:prstClr val="black"/>
                </a:solidFill>
                <a:latin typeface="Helvetica Light"/>
                <a:cs typeface="Helvetica"/>
              </a:rPr>
              <a:t>scientific law </a:t>
            </a:r>
            <a:r>
              <a:rPr lang="en-US" dirty="0">
                <a:solidFill>
                  <a:prstClr val="black"/>
                </a:solidFill>
                <a:latin typeface="Helvetica Light"/>
                <a:cs typeface="Helvetica"/>
              </a:rPr>
              <a:t>is a statement about what happens in nature and seems to be true all the time. </a:t>
            </a:r>
          </a:p>
          <a:p>
            <a:pPr marL="800100" lvl="1" indent="-342900">
              <a:spcBef>
                <a:spcPct val="20000"/>
              </a:spcBef>
              <a:spcAft>
                <a:spcPts val="300"/>
              </a:spcAft>
              <a:buFont typeface="Arial"/>
              <a:buChar char="•"/>
            </a:pPr>
            <a:r>
              <a:rPr lang="en-US" dirty="0">
                <a:solidFill>
                  <a:prstClr val="black"/>
                </a:solidFill>
                <a:latin typeface="Helvetica Light"/>
                <a:cs typeface="Helvetica"/>
              </a:rPr>
              <a:t>Laws tell you what will happen under certain conditions, but they do not explain why or how something happens. </a:t>
            </a:r>
          </a:p>
          <a:p>
            <a:pPr lvl="2">
              <a:spcBef>
                <a:spcPct val="20000"/>
              </a:spcBef>
              <a:spcAft>
                <a:spcPts val="300"/>
              </a:spcAft>
            </a:pPr>
            <a:r>
              <a:rPr lang="en-US" b="1" dirty="0">
                <a:solidFill>
                  <a:prstClr val="black"/>
                </a:solidFill>
                <a:latin typeface="Helvetica Light"/>
                <a:cs typeface="Helvetica"/>
              </a:rPr>
              <a:t>Ex. </a:t>
            </a:r>
            <a:r>
              <a:rPr lang="en-US" dirty="0">
                <a:solidFill>
                  <a:prstClr val="black"/>
                </a:solidFill>
                <a:latin typeface="Helvetica Light"/>
                <a:cs typeface="Helvetica"/>
              </a:rPr>
              <a:t>Gravity </a:t>
            </a:r>
          </a:p>
          <a:p>
            <a:pPr marL="1200150" lvl="2" indent="-285750">
              <a:spcBef>
                <a:spcPct val="20000"/>
              </a:spcBef>
              <a:spcAft>
                <a:spcPts val="300"/>
              </a:spcAft>
              <a:buFont typeface="Arial" panose="020B0604020202020204" pitchFamily="34" charset="0"/>
              <a:buChar char="•"/>
            </a:pPr>
            <a:r>
              <a:rPr lang="en-US" dirty="0">
                <a:solidFill>
                  <a:prstClr val="black"/>
                </a:solidFill>
                <a:latin typeface="Helvetica Light"/>
                <a:cs typeface="Helvetica"/>
              </a:rPr>
              <a:t>The </a:t>
            </a:r>
            <a:r>
              <a:rPr lang="en-US" b="1" i="1" dirty="0">
                <a:solidFill>
                  <a:prstClr val="black"/>
                </a:solidFill>
                <a:latin typeface="Helvetica Light"/>
                <a:cs typeface="Helvetica"/>
              </a:rPr>
              <a:t>law</a:t>
            </a:r>
            <a:r>
              <a:rPr lang="en-US" dirty="0">
                <a:solidFill>
                  <a:prstClr val="black"/>
                </a:solidFill>
                <a:latin typeface="Helvetica Light"/>
                <a:cs typeface="Helvetica"/>
              </a:rPr>
              <a:t> of gravity states that any one mass will attract another mass.</a:t>
            </a:r>
          </a:p>
          <a:p>
            <a:pPr marL="1200150" lvl="2" indent="-285750">
              <a:spcBef>
                <a:spcPct val="20000"/>
              </a:spcBef>
              <a:spcAft>
                <a:spcPts val="300"/>
              </a:spcAft>
              <a:buFont typeface="Arial" panose="020B0604020202020204" pitchFamily="34" charset="0"/>
              <a:buChar char="•"/>
            </a:pPr>
            <a:r>
              <a:rPr lang="en-US" dirty="0">
                <a:solidFill>
                  <a:prstClr val="black"/>
                </a:solidFill>
                <a:latin typeface="Helvetica Light"/>
                <a:cs typeface="Helvetica"/>
              </a:rPr>
              <a:t>There are many </a:t>
            </a:r>
            <a:r>
              <a:rPr lang="en-US" b="1" i="1" dirty="0">
                <a:solidFill>
                  <a:prstClr val="black"/>
                </a:solidFill>
                <a:latin typeface="Helvetica Light"/>
                <a:cs typeface="Helvetica"/>
              </a:rPr>
              <a:t>theories</a:t>
            </a:r>
            <a:r>
              <a:rPr lang="en-US" dirty="0">
                <a:solidFill>
                  <a:prstClr val="black"/>
                </a:solidFill>
                <a:latin typeface="Helvetica Light"/>
                <a:cs typeface="Helvetica"/>
              </a:rPr>
              <a:t> proposed to explain how the law of gravity works.</a:t>
            </a:r>
          </a:p>
          <a:p>
            <a:pPr marL="1200150" lvl="2" indent="-285750">
              <a:spcBef>
                <a:spcPct val="20000"/>
              </a:spcBef>
              <a:spcAft>
                <a:spcPts val="300"/>
              </a:spcAft>
              <a:buFont typeface="Arial" panose="020B0604020202020204" pitchFamily="34" charset="0"/>
              <a:buChar char="•"/>
            </a:pPr>
            <a:endParaRPr lang="en-US" dirty="0">
              <a:solidFill>
                <a:prstClr val="black"/>
              </a:solidFill>
              <a:latin typeface="Helvetica Light"/>
              <a:cs typeface="Helvetica"/>
            </a:endParaRPr>
          </a:p>
          <a:p>
            <a:pPr marL="342900" lvl="0" indent="-342900">
              <a:spcBef>
                <a:spcPct val="20000"/>
              </a:spcBef>
              <a:spcAft>
                <a:spcPts val="300"/>
              </a:spcAft>
              <a:buFont typeface="Arial"/>
              <a:buChar char="•"/>
            </a:pPr>
            <a:endParaRPr lang="en-US" dirty="0">
              <a:solidFill>
                <a:prstClr val="black"/>
              </a:solidFill>
              <a:latin typeface="Helvetica Light"/>
            </a:endParaRPr>
          </a:p>
        </p:txBody>
      </p:sp>
    </p:spTree>
    <p:extLst>
      <p:ext uri="{BB962C8B-B14F-4D97-AF65-F5344CB8AC3E}">
        <p14:creationId xmlns:p14="http://schemas.microsoft.com/office/powerpoint/2010/main" val="839536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463040"/>
            <a:ext cx="8229600" cy="5198204"/>
          </a:xfrm>
        </p:spPr>
        <p:txBody>
          <a:bodyPr lIns="0" tIns="0"/>
          <a:lstStyle/>
          <a:p>
            <a:pPr>
              <a:spcAft>
                <a:spcPts val="300"/>
              </a:spcAft>
            </a:pPr>
            <a:r>
              <a:rPr lang="en-US" sz="1800" dirty="0">
                <a:latin typeface="Helvetica Light"/>
                <a:cs typeface="Helvetica"/>
              </a:rPr>
              <a:t>Science cannot explain or solve every question.</a:t>
            </a:r>
          </a:p>
          <a:p>
            <a:pPr>
              <a:spcAft>
                <a:spcPts val="300"/>
              </a:spcAft>
            </a:pPr>
            <a:r>
              <a:rPr lang="en-US" sz="1800" dirty="0">
                <a:latin typeface="Helvetica Light"/>
                <a:cs typeface="Helvetica"/>
              </a:rPr>
              <a:t>A scientific question must be testable and verifiable. </a:t>
            </a:r>
          </a:p>
          <a:p>
            <a:pPr lvl="1">
              <a:spcAft>
                <a:spcPts val="300"/>
              </a:spcAft>
            </a:pPr>
            <a:r>
              <a:rPr lang="en-US" sz="1600" dirty="0">
                <a:latin typeface="Helvetica Light"/>
                <a:cs typeface="Helvetica"/>
              </a:rPr>
              <a:t>Questions about opinions, values or emotions are not scientific because they cannot be tested. </a:t>
            </a:r>
          </a:p>
          <a:p>
            <a:pPr lvl="1">
              <a:spcAft>
                <a:spcPts val="300"/>
              </a:spcAft>
            </a:pPr>
            <a:endParaRPr lang="en-US" sz="1600" dirty="0">
              <a:latin typeface="Helvetica Light"/>
              <a:cs typeface="Helvetica"/>
            </a:endParaRPr>
          </a:p>
          <a:p>
            <a:pPr marL="0" lvl="1" indent="0">
              <a:spcAft>
                <a:spcPts val="300"/>
              </a:spcAft>
              <a:buNone/>
            </a:pPr>
            <a:r>
              <a:rPr lang="en-US" sz="1800" dirty="0">
                <a:latin typeface="Helvetica Light"/>
                <a:cs typeface="Helvetica"/>
              </a:rPr>
              <a:t>Determine if each of the following questions can be answered by science.</a:t>
            </a:r>
          </a:p>
          <a:p>
            <a:pPr marL="285750" lvl="1">
              <a:spcAft>
                <a:spcPts val="300"/>
              </a:spcAft>
              <a:buFont typeface="Arial" pitchFamily="34" charset="0"/>
              <a:buChar char="•"/>
            </a:pPr>
            <a:r>
              <a:rPr lang="en-US" sz="1600" dirty="0">
                <a:latin typeface="Helvetica Light"/>
                <a:cs typeface="Helvetica"/>
              </a:rPr>
              <a:t>How does a force change the motion of an object?</a:t>
            </a:r>
          </a:p>
          <a:p>
            <a:pPr marL="285750" lvl="1">
              <a:spcAft>
                <a:spcPts val="300"/>
              </a:spcAft>
              <a:buFont typeface="Arial" pitchFamily="34" charset="0"/>
              <a:buChar char="•"/>
            </a:pPr>
            <a:r>
              <a:rPr lang="en-US" sz="1600" dirty="0">
                <a:latin typeface="Helvetica Light"/>
                <a:cs typeface="Helvetica"/>
              </a:rPr>
              <a:t>Which season is best?</a:t>
            </a:r>
          </a:p>
          <a:p>
            <a:pPr marL="285750" lvl="1">
              <a:spcAft>
                <a:spcPts val="300"/>
              </a:spcAft>
              <a:buFont typeface="Arial" pitchFamily="34" charset="0"/>
              <a:buChar char="•"/>
            </a:pPr>
            <a:r>
              <a:rPr lang="en-US" sz="1600" dirty="0">
                <a:latin typeface="Helvetica Light"/>
                <a:cs typeface="Helvetica"/>
              </a:rPr>
              <a:t>How does a battery work?</a:t>
            </a:r>
          </a:p>
          <a:p>
            <a:pPr marL="285750" lvl="1">
              <a:spcAft>
                <a:spcPts val="300"/>
              </a:spcAft>
              <a:buFont typeface="Arial" pitchFamily="34" charset="0"/>
              <a:buChar char="•"/>
            </a:pPr>
            <a:r>
              <a:rPr lang="en-US" sz="1600" dirty="0">
                <a:latin typeface="Helvetica Light"/>
                <a:cs typeface="Helvetica"/>
              </a:rPr>
              <a:t>Was Mark Twain a good writer?</a:t>
            </a:r>
          </a:p>
          <a:p>
            <a:pPr marL="285750" lvl="1">
              <a:spcAft>
                <a:spcPts val="300"/>
              </a:spcAft>
              <a:buFont typeface="Arial" pitchFamily="34" charset="0"/>
              <a:buChar char="•"/>
            </a:pPr>
            <a:r>
              <a:rPr lang="en-US" sz="1600" dirty="0">
                <a:latin typeface="Helvetica Light"/>
                <a:cs typeface="Helvetica"/>
              </a:rPr>
              <a:t>Should we have pizza or hamburgers for lunch?</a:t>
            </a:r>
          </a:p>
          <a:p>
            <a:pPr marL="285750" lvl="1">
              <a:spcAft>
                <a:spcPts val="300"/>
              </a:spcAft>
              <a:buFont typeface="Arial" pitchFamily="34" charset="0"/>
              <a:buChar char="•"/>
            </a:pPr>
            <a:r>
              <a:rPr lang="en-US" sz="1600" dirty="0">
                <a:latin typeface="Helvetica Light"/>
                <a:cs typeface="Helvetica"/>
              </a:rPr>
              <a:t>Under what conditions is energy conserved?</a:t>
            </a:r>
          </a:p>
          <a:p>
            <a:pPr marL="285750" lvl="1">
              <a:spcAft>
                <a:spcPts val="300"/>
              </a:spcAft>
              <a:buFont typeface="Arial" pitchFamily="34" charset="0"/>
              <a:buChar char="•"/>
            </a:pPr>
            <a:r>
              <a:rPr lang="en-US" sz="1600" dirty="0">
                <a:latin typeface="Helvetica Light"/>
                <a:cs typeface="Helvetica"/>
              </a:rPr>
              <a:t>Can a plant live without light?</a:t>
            </a:r>
          </a:p>
          <a:p>
            <a:pPr marL="285750" lvl="1">
              <a:spcAft>
                <a:spcPts val="300"/>
              </a:spcAft>
              <a:buFont typeface="Arial" pitchFamily="34" charset="0"/>
              <a:buChar char="•"/>
            </a:pPr>
            <a:endParaRPr lang="en-US" sz="1600" dirty="0">
              <a:latin typeface="Helvetica Light"/>
              <a:cs typeface="Helvetica"/>
            </a:endParaRPr>
          </a:p>
        </p:txBody>
      </p:sp>
      <p:pic>
        <p:nvPicPr>
          <p:cNvPr id="5" name="Picture 4" descr="PPP_Banner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Methods of Science</a:t>
            </a:r>
          </a:p>
        </p:txBody>
      </p:sp>
      <p:sp>
        <p:nvSpPr>
          <p:cNvPr id="10"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2" name="Rectangle 1"/>
          <p:cNvSpPr/>
          <p:nvPr/>
        </p:nvSpPr>
        <p:spPr>
          <a:xfrm>
            <a:off x="374904" y="3419969"/>
            <a:ext cx="9138920" cy="2354491"/>
          </a:xfrm>
          <a:prstGeom prst="rect">
            <a:avLst/>
          </a:prstGeom>
        </p:spPr>
        <p:txBody>
          <a:bodyPr wrap="square">
            <a:spAutoFit/>
          </a:bodyPr>
          <a:lstStyle/>
          <a:p>
            <a:pPr marL="285750" lvl="1">
              <a:spcBef>
                <a:spcPts val="384"/>
              </a:spcBef>
              <a:spcAft>
                <a:spcPts val="300"/>
              </a:spcAft>
              <a:tabLst>
                <a:tab pos="4919663" algn="l"/>
              </a:tabLst>
            </a:pPr>
            <a:r>
              <a:rPr lang="en-US" sz="1600" dirty="0">
                <a:latin typeface="Helvetica Light"/>
                <a:cs typeface="Helvetica"/>
              </a:rPr>
              <a:t>	</a:t>
            </a:r>
            <a:r>
              <a:rPr lang="en-US" sz="1600" i="1" dirty="0">
                <a:solidFill>
                  <a:srgbClr val="FF0000"/>
                </a:solidFill>
                <a:latin typeface="Helvetica Light"/>
                <a:cs typeface="Helvetica"/>
              </a:rPr>
              <a:t>can </a:t>
            </a:r>
          </a:p>
          <a:p>
            <a:pPr marL="285750" lvl="1">
              <a:spcBef>
                <a:spcPts val="384"/>
              </a:spcBef>
              <a:spcAft>
                <a:spcPts val="300"/>
              </a:spcAft>
              <a:tabLst>
                <a:tab pos="2405063" algn="l"/>
              </a:tabLst>
            </a:pPr>
            <a:r>
              <a:rPr lang="en-US" sz="1600" dirty="0">
                <a:latin typeface="Helvetica Light"/>
                <a:cs typeface="Helvetica"/>
              </a:rPr>
              <a:t>	</a:t>
            </a:r>
            <a:r>
              <a:rPr lang="en-US" sz="1600" i="1" dirty="0">
                <a:solidFill>
                  <a:srgbClr val="FF0000"/>
                </a:solidFill>
                <a:latin typeface="Helvetica Light"/>
                <a:cs typeface="Helvetica"/>
              </a:rPr>
              <a:t>cannot</a:t>
            </a:r>
          </a:p>
          <a:p>
            <a:pPr marL="285750" lvl="1">
              <a:spcBef>
                <a:spcPts val="384"/>
              </a:spcBef>
              <a:spcAft>
                <a:spcPts val="300"/>
              </a:spcAft>
              <a:tabLst>
                <a:tab pos="2687638" algn="l"/>
              </a:tabLst>
            </a:pPr>
            <a:r>
              <a:rPr lang="en-US" sz="1600" dirty="0">
                <a:latin typeface="Helvetica Light"/>
                <a:cs typeface="Helvetica"/>
              </a:rPr>
              <a:t>	</a:t>
            </a:r>
            <a:r>
              <a:rPr lang="en-US" sz="1600" i="1" dirty="0">
                <a:solidFill>
                  <a:srgbClr val="FF0000"/>
                </a:solidFill>
                <a:latin typeface="Helvetica Light"/>
                <a:cs typeface="Helvetica"/>
              </a:rPr>
              <a:t>can</a:t>
            </a:r>
          </a:p>
          <a:p>
            <a:pPr marL="285750" lvl="1">
              <a:spcBef>
                <a:spcPts val="384"/>
              </a:spcBef>
              <a:spcAft>
                <a:spcPts val="300"/>
              </a:spcAft>
              <a:tabLst>
                <a:tab pos="3200400" algn="l"/>
              </a:tabLst>
            </a:pPr>
            <a:r>
              <a:rPr lang="en-US" sz="1600" dirty="0">
                <a:latin typeface="Helvetica Light"/>
                <a:cs typeface="Helvetica"/>
              </a:rPr>
              <a:t>	</a:t>
            </a:r>
            <a:r>
              <a:rPr lang="en-US" sz="1600" i="1" dirty="0">
                <a:solidFill>
                  <a:srgbClr val="FF0000"/>
                </a:solidFill>
                <a:latin typeface="Helvetica Light"/>
                <a:cs typeface="Helvetica"/>
              </a:rPr>
              <a:t>cannot</a:t>
            </a:r>
          </a:p>
          <a:p>
            <a:pPr marL="285750" lvl="1">
              <a:spcBef>
                <a:spcPts val="384"/>
              </a:spcBef>
              <a:spcAft>
                <a:spcPts val="300"/>
              </a:spcAft>
              <a:tabLst>
                <a:tab pos="4627563" algn="l"/>
              </a:tabLst>
            </a:pPr>
            <a:r>
              <a:rPr lang="en-US" sz="1600" dirty="0">
                <a:latin typeface="Helvetica Light"/>
                <a:cs typeface="Helvetica"/>
              </a:rPr>
              <a:t>	</a:t>
            </a:r>
            <a:r>
              <a:rPr lang="en-US" sz="1600" i="1" dirty="0">
                <a:solidFill>
                  <a:srgbClr val="FF0000"/>
                </a:solidFill>
                <a:latin typeface="Helvetica Light"/>
                <a:cs typeface="Helvetica"/>
              </a:rPr>
              <a:t>cannot</a:t>
            </a:r>
          </a:p>
          <a:p>
            <a:pPr marL="285750" lvl="1">
              <a:spcBef>
                <a:spcPts val="384"/>
              </a:spcBef>
              <a:spcAft>
                <a:spcPts val="300"/>
              </a:spcAft>
              <a:tabLst>
                <a:tab pos="4343400" algn="l"/>
              </a:tabLst>
            </a:pPr>
            <a:r>
              <a:rPr lang="en-US" sz="1600" dirty="0">
                <a:latin typeface="Helvetica Light"/>
                <a:cs typeface="Helvetica"/>
              </a:rPr>
              <a:t>	</a:t>
            </a:r>
            <a:r>
              <a:rPr lang="en-US" sz="1600" i="1" dirty="0">
                <a:solidFill>
                  <a:srgbClr val="FF0000"/>
                </a:solidFill>
                <a:latin typeface="Helvetica Light"/>
                <a:cs typeface="Helvetica"/>
              </a:rPr>
              <a:t>can</a:t>
            </a:r>
          </a:p>
          <a:p>
            <a:pPr marL="285750" lvl="1">
              <a:spcBef>
                <a:spcPts val="384"/>
              </a:spcBef>
              <a:spcAft>
                <a:spcPts val="300"/>
              </a:spcAft>
              <a:tabLst>
                <a:tab pos="3027363" algn="l"/>
              </a:tabLst>
            </a:pPr>
            <a:r>
              <a:rPr lang="en-US" sz="1600" dirty="0">
                <a:latin typeface="Helvetica Light"/>
                <a:cs typeface="Helvetica"/>
              </a:rPr>
              <a:t>	</a:t>
            </a:r>
            <a:r>
              <a:rPr lang="en-US" sz="1600" i="1" dirty="0">
                <a:solidFill>
                  <a:srgbClr val="FF0000"/>
                </a:solidFill>
                <a:latin typeface="Helvetica Light"/>
                <a:cs typeface="Helvetica"/>
              </a:rPr>
              <a:t>can</a:t>
            </a:r>
          </a:p>
        </p:txBody>
      </p:sp>
      <p:sp>
        <p:nvSpPr>
          <p:cNvPr id="6" name="Rectangle 5"/>
          <p:cNvSpPr/>
          <p:nvPr/>
        </p:nvSpPr>
        <p:spPr>
          <a:xfrm>
            <a:off x="457200" y="1051560"/>
            <a:ext cx="3767378" cy="430887"/>
          </a:xfrm>
          <a:prstGeom prst="rect">
            <a:avLst/>
          </a:prstGeom>
        </p:spPr>
        <p:txBody>
          <a:bodyPr wrap="none" lIns="0">
            <a:spAutoFit/>
          </a:bodyPr>
          <a:lstStyle/>
          <a:p>
            <a:pPr lvl="0">
              <a:spcBef>
                <a:spcPct val="20000"/>
              </a:spcBef>
              <a:spcAft>
                <a:spcPts val="300"/>
              </a:spcAft>
            </a:pPr>
            <a:r>
              <a:rPr lang="en-US" sz="2200" b="1" dirty="0">
                <a:solidFill>
                  <a:prstClr val="black"/>
                </a:solidFill>
                <a:latin typeface="Helvetica"/>
                <a:cs typeface="Helvetica"/>
              </a:rPr>
              <a:t>The Limitations of Science</a:t>
            </a:r>
          </a:p>
        </p:txBody>
      </p:sp>
    </p:spTree>
    <p:extLst>
      <p:ext uri="{BB962C8B-B14F-4D97-AF65-F5344CB8AC3E}">
        <p14:creationId xmlns:p14="http://schemas.microsoft.com/office/powerpoint/2010/main" val="156394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500"/>
                                        <p:tgtEl>
                                          <p:spTgt spid="2">
                                            <p:txEl>
                                              <p:pRg st="4" end="4"/>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500"/>
                                        <p:tgtEl>
                                          <p:spTgt spid="2">
                                            <p:txEl>
                                              <p:pRg st="5" end="5"/>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wipe(left)">
                                      <p:cBhvr>
                                        <p:cTn id="3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P_Banner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Methods of Science</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2" name="Content Placeholder 2"/>
          <p:cNvSpPr>
            <a:spLocks noGrp="1"/>
          </p:cNvSpPr>
          <p:nvPr>
            <p:ph idx="1"/>
          </p:nvPr>
        </p:nvSpPr>
        <p:spPr>
          <a:xfrm>
            <a:off x="457200" y="1051560"/>
            <a:ext cx="8229600" cy="3758401"/>
          </a:xfrm>
        </p:spPr>
        <p:txBody>
          <a:bodyPr lIns="0" tIns="0" rIns="0" bIns="0">
            <a:normAutofit/>
          </a:bodyPr>
          <a:lstStyle/>
          <a:p>
            <a:pPr marL="0" indent="0">
              <a:spcAft>
                <a:spcPts val="1000"/>
              </a:spcAft>
              <a:buNone/>
            </a:pPr>
            <a:r>
              <a:rPr lang="en-US" sz="2800" b="1" dirty="0">
                <a:solidFill>
                  <a:srgbClr val="B90000"/>
                </a:solidFill>
                <a:latin typeface="Helvetica"/>
                <a:cs typeface="Helvetica"/>
              </a:rPr>
              <a:t>Review</a:t>
            </a:r>
          </a:p>
          <a:p>
            <a:pPr marL="0" indent="0">
              <a:spcAft>
                <a:spcPts val="300"/>
              </a:spcAft>
              <a:buNone/>
            </a:pPr>
            <a:r>
              <a:rPr lang="en-US" sz="2200" b="1" dirty="0">
                <a:solidFill>
                  <a:srgbClr val="000000"/>
                </a:solidFill>
                <a:latin typeface="Helvetica"/>
                <a:cs typeface="Helvetica"/>
              </a:rPr>
              <a:t>Essential Questions</a:t>
            </a:r>
          </a:p>
          <a:p>
            <a:pPr>
              <a:spcAft>
                <a:spcPts val="1200"/>
              </a:spcAft>
            </a:pPr>
            <a:r>
              <a:rPr lang="en-US" sz="1800" dirty="0">
                <a:latin typeface="Helvetica Light"/>
                <a:cs typeface="Helvetica Light"/>
              </a:rPr>
              <a:t>What are the characteristics of scientific methods?</a:t>
            </a:r>
          </a:p>
          <a:p>
            <a:pPr>
              <a:spcAft>
                <a:spcPts val="1200"/>
              </a:spcAft>
            </a:pPr>
            <a:r>
              <a:rPr lang="en-US" sz="1800" dirty="0">
                <a:latin typeface="Helvetica Light"/>
                <a:cs typeface="Helvetica Light"/>
              </a:rPr>
              <a:t>Why do scientists use models?</a:t>
            </a:r>
          </a:p>
          <a:p>
            <a:pPr>
              <a:spcAft>
                <a:spcPts val="1200"/>
              </a:spcAft>
            </a:pPr>
            <a:r>
              <a:rPr lang="en-US" sz="1800" dirty="0">
                <a:latin typeface="Helvetica Light"/>
                <a:cs typeface="Helvetica Light"/>
              </a:rPr>
              <a:t>What is the difference between a scientific theory and a scientific law?</a:t>
            </a:r>
          </a:p>
          <a:p>
            <a:pPr>
              <a:spcAft>
                <a:spcPts val="1200"/>
              </a:spcAft>
            </a:pPr>
            <a:r>
              <a:rPr lang="en-US" sz="1800" dirty="0">
                <a:latin typeface="Helvetica Light"/>
                <a:cs typeface="Helvetica Light"/>
              </a:rPr>
              <a:t>What are some limitations of science?</a:t>
            </a:r>
          </a:p>
          <a:p>
            <a:pPr marL="0" indent="0">
              <a:spcBef>
                <a:spcPts val="1200"/>
              </a:spcBef>
              <a:spcAft>
                <a:spcPts val="300"/>
              </a:spcAft>
              <a:buNone/>
            </a:pPr>
            <a:r>
              <a:rPr lang="en-US" sz="2200" b="1" dirty="0">
                <a:solidFill>
                  <a:srgbClr val="000000"/>
                </a:solidFill>
                <a:latin typeface="Helvetica"/>
                <a:cs typeface="Helvetica"/>
              </a:rPr>
              <a:t>Vocabulary</a:t>
            </a:r>
            <a:endParaRPr lang="en-US" sz="1800" dirty="0">
              <a:latin typeface="Helvetica Light"/>
              <a:cs typeface="Helvetica Light"/>
            </a:endParaRPr>
          </a:p>
          <a:p>
            <a:pPr marL="0" indent="0">
              <a:buNone/>
            </a:pPr>
            <a:endParaRPr lang="en-US" sz="2400" dirty="0">
              <a:latin typeface="Helvetica Light"/>
              <a:cs typeface="Helvetica Light"/>
            </a:endParaRPr>
          </a:p>
        </p:txBody>
      </p:sp>
      <p:sp>
        <p:nvSpPr>
          <p:cNvPr id="17" name="TextBox 16"/>
          <p:cNvSpPr txBox="1"/>
          <p:nvPr/>
        </p:nvSpPr>
        <p:spPr>
          <a:xfrm>
            <a:off x="457200" y="4528363"/>
            <a:ext cx="2735533" cy="830997"/>
          </a:xfrm>
          <a:prstGeom prst="rect">
            <a:avLst/>
          </a:prstGeom>
          <a:noFill/>
        </p:spPr>
        <p:txBody>
          <a:bodyPr wrap="square" lIns="0" tIns="0" rIns="0" bIns="0" rtlCol="0" anchor="t" anchorCtr="0">
            <a:spAutoFit/>
          </a:bodyPr>
          <a:lstStyle/>
          <a:p>
            <a:pPr marL="342900" indent="-342900">
              <a:buFont typeface="Arial" pitchFamily="34" charset="0"/>
              <a:buChar char="•"/>
            </a:pPr>
            <a:r>
              <a:rPr lang="en-US" dirty="0">
                <a:latin typeface="Helvetica Light"/>
              </a:rPr>
              <a:t>physics</a:t>
            </a:r>
          </a:p>
          <a:p>
            <a:pPr marL="342900" indent="-342900">
              <a:buFont typeface="Arial" pitchFamily="34" charset="0"/>
              <a:buChar char="•"/>
            </a:pPr>
            <a:r>
              <a:rPr lang="en-US" dirty="0">
                <a:latin typeface="Helvetica Light"/>
              </a:rPr>
              <a:t>scientific methods</a:t>
            </a:r>
          </a:p>
          <a:p>
            <a:pPr marL="342900" indent="-342900">
              <a:buFont typeface="Arial" pitchFamily="34" charset="0"/>
              <a:buChar char="•"/>
            </a:pPr>
            <a:r>
              <a:rPr lang="en-US" dirty="0">
                <a:latin typeface="Helvetica Light"/>
              </a:rPr>
              <a:t>hypothesis</a:t>
            </a:r>
          </a:p>
        </p:txBody>
      </p:sp>
      <p:sp>
        <p:nvSpPr>
          <p:cNvPr id="8" name="TextBox 7"/>
          <p:cNvSpPr txBox="1"/>
          <p:nvPr/>
        </p:nvSpPr>
        <p:spPr>
          <a:xfrm>
            <a:off x="3808315" y="4528363"/>
            <a:ext cx="2735533" cy="830997"/>
          </a:xfrm>
          <a:prstGeom prst="rect">
            <a:avLst/>
          </a:prstGeom>
          <a:noFill/>
        </p:spPr>
        <p:txBody>
          <a:bodyPr wrap="square" lIns="0" tIns="0" rIns="0" bIns="0" rtlCol="0" anchor="t" anchorCtr="0">
            <a:spAutoFit/>
          </a:bodyPr>
          <a:lstStyle/>
          <a:p>
            <a:pPr marL="342900" indent="-342900">
              <a:buFont typeface="Arial" pitchFamily="34" charset="0"/>
              <a:buChar char="•"/>
            </a:pPr>
            <a:r>
              <a:rPr lang="en-US" dirty="0">
                <a:latin typeface="Helvetica Light"/>
              </a:rPr>
              <a:t>model</a:t>
            </a:r>
          </a:p>
          <a:p>
            <a:pPr marL="342900" indent="-342900">
              <a:buFont typeface="Arial" pitchFamily="34" charset="0"/>
              <a:buChar char="•"/>
            </a:pPr>
            <a:r>
              <a:rPr lang="en-US" dirty="0">
                <a:latin typeface="Helvetica Light"/>
              </a:rPr>
              <a:t>scientific theory</a:t>
            </a:r>
          </a:p>
          <a:p>
            <a:pPr marL="342900" indent="-342900">
              <a:buFont typeface="Arial" pitchFamily="34" charset="0"/>
              <a:buChar char="•"/>
            </a:pPr>
            <a:r>
              <a:rPr lang="en-US" dirty="0">
                <a:latin typeface="Helvetica Light"/>
              </a:rPr>
              <a:t>scientific law</a:t>
            </a:r>
          </a:p>
        </p:txBody>
      </p:sp>
    </p:spTree>
    <p:extLst>
      <p:ext uri="{BB962C8B-B14F-4D97-AF65-F5344CB8AC3E}">
        <p14:creationId xmlns:p14="http://schemas.microsoft.com/office/powerpoint/2010/main" val="3106035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051560"/>
            <a:ext cx="8229600" cy="4685576"/>
          </a:xfrm>
        </p:spPr>
        <p:txBody>
          <a:bodyPr lIns="0" tIns="0" rIns="0" bIns="0"/>
          <a:lstStyle/>
          <a:p>
            <a:pPr marL="0" indent="0">
              <a:spcAft>
                <a:spcPts val="1000"/>
              </a:spcAft>
              <a:buNone/>
            </a:pPr>
            <a:r>
              <a:rPr lang="en-US" sz="2800" b="1" dirty="0">
                <a:solidFill>
                  <a:srgbClr val="B90000"/>
                </a:solidFill>
                <a:latin typeface="Helvetica"/>
                <a:cs typeface="Helvetica"/>
              </a:rPr>
              <a:t>Essential Questions</a:t>
            </a:r>
          </a:p>
          <a:p>
            <a:pPr>
              <a:spcAft>
                <a:spcPts val="1200"/>
              </a:spcAft>
            </a:pPr>
            <a:r>
              <a:rPr lang="en-US" sz="1800" dirty="0">
                <a:latin typeface="Helvetica Light"/>
                <a:cs typeface="Helvetica Light"/>
              </a:rPr>
              <a:t>What are the characteristics of scientific methods?</a:t>
            </a:r>
          </a:p>
          <a:p>
            <a:pPr>
              <a:spcAft>
                <a:spcPts val="1200"/>
              </a:spcAft>
            </a:pPr>
            <a:r>
              <a:rPr lang="en-US" sz="1800" dirty="0">
                <a:latin typeface="Helvetica Light"/>
                <a:cs typeface="Helvetica Light"/>
              </a:rPr>
              <a:t>Why do scientists use models?</a:t>
            </a:r>
          </a:p>
          <a:p>
            <a:pPr>
              <a:spcAft>
                <a:spcPts val="1200"/>
              </a:spcAft>
            </a:pPr>
            <a:r>
              <a:rPr lang="en-US" sz="1800" dirty="0">
                <a:latin typeface="Helvetica Light"/>
                <a:cs typeface="Helvetica Light"/>
              </a:rPr>
              <a:t>What is the difference between a scientific theory and a scientific law?</a:t>
            </a:r>
          </a:p>
          <a:p>
            <a:pPr>
              <a:spcAft>
                <a:spcPts val="1200"/>
              </a:spcAft>
            </a:pPr>
            <a:r>
              <a:rPr lang="en-US" sz="1800" dirty="0">
                <a:latin typeface="Helvetica Light"/>
                <a:cs typeface="Helvetica Light"/>
              </a:rPr>
              <a:t>What are some limitations of science?</a:t>
            </a:r>
          </a:p>
        </p:txBody>
      </p:sp>
      <p:pic>
        <p:nvPicPr>
          <p:cNvPr id="5" name="Picture 4" descr="PPP_Banner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Methods of Science</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Tree>
    <p:extLst>
      <p:ext uri="{BB962C8B-B14F-4D97-AF65-F5344CB8AC3E}">
        <p14:creationId xmlns:p14="http://schemas.microsoft.com/office/powerpoint/2010/main" val="851355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645920"/>
            <a:ext cx="4108963" cy="4771996"/>
          </a:xfrm>
        </p:spPr>
        <p:txBody>
          <a:bodyPr lIns="0" tIns="0" numCol="1"/>
          <a:lstStyle/>
          <a:p>
            <a:pPr marL="0" indent="0">
              <a:spcAft>
                <a:spcPts val="300"/>
              </a:spcAft>
              <a:buNone/>
            </a:pPr>
            <a:r>
              <a:rPr lang="en-US" sz="2200" b="1" dirty="0">
                <a:latin typeface="Helvetica"/>
                <a:cs typeface="Helvetica"/>
              </a:rPr>
              <a:t>Review</a:t>
            </a:r>
          </a:p>
          <a:p>
            <a:r>
              <a:rPr lang="en-US" sz="1800" dirty="0">
                <a:latin typeface="Helvetica Light"/>
                <a:cs typeface="Helvetica Light"/>
              </a:rPr>
              <a:t>control</a:t>
            </a:r>
          </a:p>
        </p:txBody>
      </p:sp>
      <p:pic>
        <p:nvPicPr>
          <p:cNvPr id="5" name="Picture 4" descr="PPP_Banner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11" name="Content Placeholder 2"/>
          <p:cNvSpPr txBox="1">
            <a:spLocks/>
          </p:cNvSpPr>
          <p:nvPr/>
        </p:nvSpPr>
        <p:spPr>
          <a:xfrm>
            <a:off x="4566163" y="1645920"/>
            <a:ext cx="4132619" cy="4771996"/>
          </a:xfrm>
          <a:prstGeom prst="rect">
            <a:avLst/>
          </a:prstGeom>
        </p:spPr>
        <p:txBody>
          <a:bodyPr vert="horz" lIns="0" tIns="0" rIns="91440" bIns="45720" numCol="1"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300"/>
              </a:spcAft>
              <a:buFont typeface="Arial"/>
              <a:buNone/>
            </a:pPr>
            <a:r>
              <a:rPr lang="en-US" sz="2200" b="1" dirty="0">
                <a:latin typeface="Helvetica"/>
                <a:cs typeface="Helvetica"/>
              </a:rPr>
              <a:t>New</a:t>
            </a:r>
          </a:p>
          <a:p>
            <a:r>
              <a:rPr lang="en-US" sz="1800" dirty="0">
                <a:latin typeface="Helvetica Light"/>
              </a:rPr>
              <a:t>physics</a:t>
            </a:r>
          </a:p>
          <a:p>
            <a:r>
              <a:rPr lang="en-US" sz="1800" dirty="0">
                <a:latin typeface="Helvetica Light"/>
              </a:rPr>
              <a:t>scientific methods</a:t>
            </a:r>
          </a:p>
          <a:p>
            <a:r>
              <a:rPr lang="en-US" sz="1800" dirty="0">
                <a:latin typeface="Helvetica Light"/>
              </a:rPr>
              <a:t>hypothesis</a:t>
            </a:r>
          </a:p>
          <a:p>
            <a:r>
              <a:rPr lang="en-US" sz="1800" dirty="0">
                <a:latin typeface="Helvetica Light"/>
              </a:rPr>
              <a:t>model</a:t>
            </a:r>
          </a:p>
          <a:p>
            <a:r>
              <a:rPr lang="en-US" sz="1800" dirty="0">
                <a:latin typeface="Helvetica Light"/>
              </a:rPr>
              <a:t>scientific theory</a:t>
            </a:r>
          </a:p>
          <a:p>
            <a:r>
              <a:rPr lang="en-US" sz="1800" dirty="0">
                <a:latin typeface="Helvetica Light"/>
              </a:rPr>
              <a:t>scientific law</a:t>
            </a: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Methods of Science</a:t>
            </a:r>
          </a:p>
        </p:txBody>
      </p:sp>
      <p:sp>
        <p:nvSpPr>
          <p:cNvPr id="7"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0" name="Content Placeholder 2"/>
          <p:cNvSpPr txBox="1">
            <a:spLocks/>
          </p:cNvSpPr>
          <p:nvPr/>
        </p:nvSpPr>
        <p:spPr>
          <a:xfrm>
            <a:off x="457200" y="1051560"/>
            <a:ext cx="8229600" cy="516238"/>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400"/>
              </a:spcAft>
              <a:buFont typeface="Arial"/>
              <a:buNone/>
            </a:pPr>
            <a:r>
              <a:rPr lang="en-US" sz="2800" b="1" dirty="0">
                <a:solidFill>
                  <a:srgbClr val="B90000"/>
                </a:solidFill>
                <a:latin typeface="Helvetica"/>
                <a:cs typeface="Helvetica"/>
              </a:rPr>
              <a:t>Vocabulary</a:t>
            </a:r>
          </a:p>
        </p:txBody>
      </p:sp>
    </p:spTree>
    <p:extLst>
      <p:ext uri="{BB962C8B-B14F-4D97-AF65-F5344CB8AC3E}">
        <p14:creationId xmlns:p14="http://schemas.microsoft.com/office/powerpoint/2010/main" val="2815213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051560"/>
            <a:ext cx="8229600" cy="457200"/>
          </a:xfrm>
        </p:spPr>
        <p:txBody>
          <a:bodyPr lIns="0" tIns="0"/>
          <a:lstStyle/>
          <a:p>
            <a:pPr marL="0" indent="0">
              <a:spcAft>
                <a:spcPts val="300"/>
              </a:spcAft>
              <a:buNone/>
            </a:pPr>
            <a:r>
              <a:rPr lang="en-US" sz="2200" b="1" dirty="0">
                <a:latin typeface="Helvetica"/>
                <a:cs typeface="Helvetica"/>
              </a:rPr>
              <a:t>What is physics?</a:t>
            </a:r>
          </a:p>
        </p:txBody>
      </p:sp>
      <p:pic>
        <p:nvPicPr>
          <p:cNvPr id="5" name="Picture 4" descr="PPP_Banner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Methods of Science</a:t>
            </a:r>
          </a:p>
        </p:txBody>
      </p:sp>
      <p:sp>
        <p:nvSpPr>
          <p:cNvPr id="10"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3" name="Rectangle 2"/>
          <p:cNvSpPr/>
          <p:nvPr/>
        </p:nvSpPr>
        <p:spPr>
          <a:xfrm>
            <a:off x="457200" y="1463040"/>
            <a:ext cx="8686800" cy="1609671"/>
          </a:xfrm>
          <a:prstGeom prst="rect">
            <a:avLst/>
          </a:prstGeom>
        </p:spPr>
        <p:txBody>
          <a:bodyPr wrap="square" lIns="0">
            <a:spAutoFit/>
          </a:bodyPr>
          <a:lstStyle/>
          <a:p>
            <a:pPr marL="342900" lvl="0" indent="-342900">
              <a:spcBef>
                <a:spcPct val="20000"/>
              </a:spcBef>
              <a:spcAft>
                <a:spcPts val="600"/>
              </a:spcAft>
              <a:buFont typeface="Arial"/>
              <a:buChar char="•"/>
            </a:pPr>
            <a:r>
              <a:rPr lang="en-US" b="1" dirty="0">
                <a:solidFill>
                  <a:prstClr val="black"/>
                </a:solidFill>
                <a:latin typeface="Helvetica Light"/>
                <a:cs typeface="Helvetica Light"/>
              </a:rPr>
              <a:t>Physics</a:t>
            </a:r>
            <a:r>
              <a:rPr lang="en-US" dirty="0">
                <a:solidFill>
                  <a:prstClr val="black"/>
                </a:solidFill>
                <a:latin typeface="Helvetica Light"/>
                <a:cs typeface="Helvetica Light"/>
              </a:rPr>
              <a:t> is a branch of science that involves the study of the physical world: energy, matter, and how they are related.</a:t>
            </a:r>
          </a:p>
          <a:p>
            <a:pPr marL="342900" lvl="0" indent="-342900">
              <a:spcBef>
                <a:spcPct val="20000"/>
              </a:spcBef>
              <a:spcAft>
                <a:spcPts val="1200"/>
              </a:spcAft>
              <a:buFont typeface="Arial"/>
              <a:buChar char="•"/>
            </a:pPr>
            <a:r>
              <a:rPr lang="en-US" dirty="0">
                <a:solidFill>
                  <a:prstClr val="black"/>
                </a:solidFill>
                <a:latin typeface="Helvetica Light"/>
                <a:cs typeface="Helvetica Light"/>
              </a:rPr>
              <a:t>The National Academy of Sciences defines science as “the use of evidence to form testable explanations and make predictions about natural phenomena, as well as the knowledge generated through this process.”</a:t>
            </a:r>
          </a:p>
        </p:txBody>
      </p:sp>
    </p:spTree>
    <p:extLst>
      <p:ext uri="{BB962C8B-B14F-4D97-AF65-F5344CB8AC3E}">
        <p14:creationId xmlns:p14="http://schemas.microsoft.com/office/powerpoint/2010/main" val="1856497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051560"/>
            <a:ext cx="8229600" cy="460248"/>
          </a:xfrm>
        </p:spPr>
        <p:txBody>
          <a:bodyPr lIns="0" tIns="0">
            <a:normAutofit/>
          </a:bodyPr>
          <a:lstStyle/>
          <a:p>
            <a:pPr marL="0" indent="0">
              <a:buNone/>
            </a:pPr>
            <a:r>
              <a:rPr lang="en-US" sz="2200" b="1" dirty="0">
                <a:latin typeface="Helvetica"/>
                <a:cs typeface="Helvetica"/>
              </a:rPr>
              <a:t>Scientific Methods</a:t>
            </a:r>
          </a:p>
          <a:p>
            <a:pPr marL="0" indent="0">
              <a:buNone/>
            </a:pPr>
            <a:endParaRPr lang="en-US" sz="2200" dirty="0">
              <a:latin typeface="Helvetica Light"/>
              <a:cs typeface="Helvetica Light"/>
            </a:endParaRPr>
          </a:p>
        </p:txBody>
      </p:sp>
      <p:pic>
        <p:nvPicPr>
          <p:cNvPr id="5" name="Picture 4" descr="PPP_Banner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8" name="Content Placeholder 2"/>
          <p:cNvSpPr txBox="1">
            <a:spLocks/>
          </p:cNvSpPr>
          <p:nvPr/>
        </p:nvSpPr>
        <p:spPr>
          <a:xfrm>
            <a:off x="457200" y="1463040"/>
            <a:ext cx="4108963" cy="4771996"/>
          </a:xfrm>
          <a:prstGeom prst="rect">
            <a:avLst/>
          </a:prstGeom>
        </p:spPr>
        <p:txBody>
          <a:bodyPr vert="horz" lIns="0" tIns="0" rIns="91440" bIns="45720" numCol="1"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200"/>
              </a:spcAft>
            </a:pPr>
            <a:r>
              <a:rPr lang="en-US" sz="1800" dirty="0">
                <a:latin typeface="Helvetica Light"/>
                <a:cs typeface="Helvetica Light"/>
              </a:rPr>
              <a:t>Although physicists do not always follow a rigid set of steps, investigations often follow similar patterns called </a:t>
            </a:r>
            <a:r>
              <a:rPr lang="en-US" sz="1800" b="1" dirty="0">
                <a:latin typeface="Helvetica Light"/>
                <a:cs typeface="Helvetica Light"/>
              </a:rPr>
              <a:t>scientific methods.</a:t>
            </a:r>
          </a:p>
          <a:p>
            <a:pPr>
              <a:spcAft>
                <a:spcPts val="1200"/>
              </a:spcAft>
            </a:pPr>
            <a:r>
              <a:rPr lang="en-US" sz="1800" dirty="0">
                <a:latin typeface="Helvetica Light"/>
                <a:cs typeface="Helvetica Light"/>
              </a:rPr>
              <a:t>Depending on the particular investigation, a scientist might add new steps, repeat some steps or skip steps altogether.</a:t>
            </a:r>
          </a:p>
          <a:p>
            <a:pPr marL="0" indent="0">
              <a:spcAft>
                <a:spcPts val="1200"/>
              </a:spcAft>
              <a:buNone/>
            </a:pPr>
            <a:endParaRPr lang="en-US" sz="1800" b="1" dirty="0">
              <a:latin typeface="Helvetica Light"/>
              <a:cs typeface="Helvetica Light"/>
            </a:endParaRPr>
          </a:p>
          <a:p>
            <a:pPr marL="0" indent="0">
              <a:buNone/>
            </a:pPr>
            <a:endParaRPr lang="en-US" sz="1800" dirty="0">
              <a:latin typeface="Helvetica Light"/>
              <a:cs typeface="Helvetica Light"/>
            </a:endParaRPr>
          </a:p>
        </p:txBody>
      </p:sp>
      <p:sp>
        <p:nvSpPr>
          <p:cNvPr id="7"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Methods of Science</a:t>
            </a:r>
          </a:p>
        </p:txBody>
      </p:sp>
      <p:pic>
        <p:nvPicPr>
          <p:cNvPr id="10" name="Picture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08138" y="694140"/>
            <a:ext cx="3944098" cy="5219700"/>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Tree>
    <p:extLst>
      <p:ext uri="{BB962C8B-B14F-4D97-AF65-F5344CB8AC3E}">
        <p14:creationId xmlns:p14="http://schemas.microsoft.com/office/powerpoint/2010/main" val="4137856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051560"/>
            <a:ext cx="8229600" cy="460248"/>
          </a:xfrm>
        </p:spPr>
        <p:txBody>
          <a:bodyPr lIns="0" tIns="0"/>
          <a:lstStyle/>
          <a:p>
            <a:pPr marL="0" indent="0">
              <a:buNone/>
            </a:pPr>
            <a:r>
              <a:rPr lang="en-US" sz="2200" b="1" dirty="0">
                <a:latin typeface="Helvetica"/>
                <a:cs typeface="Helvetica"/>
              </a:rPr>
              <a:t>Scientific Methods</a:t>
            </a:r>
          </a:p>
          <a:p>
            <a:pPr marL="0" indent="0">
              <a:buNone/>
            </a:pPr>
            <a:endParaRPr lang="en-US" sz="2400" dirty="0">
              <a:latin typeface="Helvetica Light"/>
              <a:cs typeface="Helvetica Light"/>
            </a:endParaRPr>
          </a:p>
        </p:txBody>
      </p:sp>
      <p:pic>
        <p:nvPicPr>
          <p:cNvPr id="5" name="Picture 4" descr="PPP_Banner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8" name="Content Placeholder 2"/>
          <p:cNvSpPr txBox="1">
            <a:spLocks/>
          </p:cNvSpPr>
          <p:nvPr/>
        </p:nvSpPr>
        <p:spPr>
          <a:xfrm>
            <a:off x="457200" y="1463040"/>
            <a:ext cx="4108963" cy="4771996"/>
          </a:xfrm>
          <a:prstGeom prst="rect">
            <a:avLst/>
          </a:prstGeom>
        </p:spPr>
        <p:txBody>
          <a:bodyPr vert="horz" lIns="0" tIns="0" rIns="91440" bIns="45720" numCol="1"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200"/>
              </a:spcAft>
            </a:pPr>
            <a:r>
              <a:rPr lang="en-US" sz="1800" dirty="0">
                <a:latin typeface="Helvetica Light"/>
                <a:cs typeface="Helvetica Light"/>
              </a:rPr>
              <a:t>Many investigations begin when someone observes an event in nature and wonders why or how it occurs. The question of “why” or “how” is the problem.</a:t>
            </a:r>
          </a:p>
          <a:p>
            <a:pPr>
              <a:spcAft>
                <a:spcPts val="1200"/>
              </a:spcAft>
            </a:pPr>
            <a:r>
              <a:rPr lang="en-US" sz="1800" dirty="0">
                <a:latin typeface="Helvetica Light"/>
                <a:cs typeface="Helvetica Light"/>
              </a:rPr>
              <a:t>Researching already known information about a problem, helps to fine-tune the question.</a:t>
            </a:r>
          </a:p>
          <a:p>
            <a:pPr>
              <a:spcAft>
                <a:spcPts val="1200"/>
              </a:spcAft>
            </a:pPr>
            <a:r>
              <a:rPr lang="en-US" sz="1800" dirty="0">
                <a:latin typeface="Helvetica Light"/>
                <a:cs typeface="Helvetica Light"/>
              </a:rPr>
              <a:t>A </a:t>
            </a:r>
            <a:r>
              <a:rPr lang="en-US" sz="1800" b="1" dirty="0">
                <a:latin typeface="Helvetica Light"/>
                <a:cs typeface="Helvetica Light"/>
              </a:rPr>
              <a:t>hypothesis</a:t>
            </a:r>
            <a:r>
              <a:rPr lang="en-US" sz="1800" dirty="0">
                <a:latin typeface="Helvetica Light"/>
                <a:cs typeface="Helvetica Light"/>
              </a:rPr>
              <a:t> is a possible explanation for a problem using what you know and have observed.</a:t>
            </a:r>
          </a:p>
          <a:p>
            <a:pPr>
              <a:spcAft>
                <a:spcPts val="1200"/>
              </a:spcAft>
            </a:pPr>
            <a:endParaRPr lang="en-US" sz="1800" dirty="0">
              <a:latin typeface="Helvetica Light"/>
              <a:cs typeface="Helvetica Light"/>
            </a:endParaRPr>
          </a:p>
        </p:txBody>
      </p:sp>
      <p:sp>
        <p:nvSpPr>
          <p:cNvPr id="7"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Methods of Science</a:t>
            </a:r>
          </a:p>
        </p:txBody>
      </p:sp>
      <p:sp>
        <p:nvSpPr>
          <p:cNvPr id="12"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pic>
        <p:nvPicPr>
          <p:cNvPr id="13" name="Picture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08138" y="694141"/>
            <a:ext cx="3944098" cy="521969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heila_everett\Pictures\inf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138" y="692615"/>
            <a:ext cx="3946174" cy="52212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heila_everett\Pictures\hypothesi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8138" y="692615"/>
            <a:ext cx="3946174" cy="5221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74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051560"/>
            <a:ext cx="8229600" cy="460248"/>
          </a:xfrm>
        </p:spPr>
        <p:txBody>
          <a:bodyPr lIns="0" tIns="0"/>
          <a:lstStyle/>
          <a:p>
            <a:pPr marL="0" indent="0">
              <a:buNone/>
            </a:pPr>
            <a:r>
              <a:rPr lang="en-US" sz="2200" b="1" dirty="0">
                <a:latin typeface="Helvetica"/>
                <a:cs typeface="Helvetica"/>
              </a:rPr>
              <a:t>Scientific Methods</a:t>
            </a:r>
          </a:p>
          <a:p>
            <a:pPr marL="0" indent="0">
              <a:buNone/>
            </a:pPr>
            <a:endParaRPr lang="en-US" sz="2400" dirty="0">
              <a:latin typeface="Helvetica Light"/>
              <a:cs typeface="Helvetica Light"/>
            </a:endParaRPr>
          </a:p>
        </p:txBody>
      </p:sp>
      <p:pic>
        <p:nvPicPr>
          <p:cNvPr id="5" name="Picture 4" descr="PPP_Banner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8" name="Content Placeholder 2"/>
          <p:cNvSpPr txBox="1">
            <a:spLocks/>
          </p:cNvSpPr>
          <p:nvPr/>
        </p:nvSpPr>
        <p:spPr>
          <a:xfrm>
            <a:off x="457201" y="1463040"/>
            <a:ext cx="4476749" cy="4771996"/>
          </a:xfrm>
          <a:prstGeom prst="rect">
            <a:avLst/>
          </a:prstGeom>
        </p:spPr>
        <p:txBody>
          <a:bodyPr vert="horz" lIns="0" tIns="0" rIns="91440" bIns="45720" numCol="1"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300"/>
              </a:spcAft>
            </a:pPr>
            <a:r>
              <a:rPr lang="en-US" sz="1800" dirty="0">
                <a:latin typeface="Helvetica Light"/>
                <a:cs typeface="Helvetica Light"/>
              </a:rPr>
              <a:t>Hypotheses can be tested by:</a:t>
            </a:r>
          </a:p>
          <a:p>
            <a:pPr lvl="1">
              <a:lnSpc>
                <a:spcPct val="120000"/>
              </a:lnSpc>
              <a:spcBef>
                <a:spcPts val="0"/>
              </a:spcBef>
              <a:spcAft>
                <a:spcPts val="300"/>
              </a:spcAft>
            </a:pPr>
            <a:r>
              <a:rPr lang="en-US" sz="1600" dirty="0">
                <a:latin typeface="Helvetica Light"/>
                <a:cs typeface="Helvetica Light"/>
              </a:rPr>
              <a:t>Observations</a:t>
            </a:r>
          </a:p>
          <a:p>
            <a:pPr lvl="1">
              <a:lnSpc>
                <a:spcPct val="120000"/>
              </a:lnSpc>
              <a:spcBef>
                <a:spcPts val="0"/>
              </a:spcBef>
              <a:spcAft>
                <a:spcPts val="300"/>
              </a:spcAft>
            </a:pPr>
            <a:r>
              <a:rPr lang="en-US" sz="1600" dirty="0">
                <a:latin typeface="Helvetica Light"/>
                <a:cs typeface="Helvetica Light"/>
              </a:rPr>
              <a:t>Models</a:t>
            </a:r>
          </a:p>
          <a:p>
            <a:pPr lvl="1">
              <a:lnSpc>
                <a:spcPct val="120000"/>
              </a:lnSpc>
              <a:spcBef>
                <a:spcPts val="0"/>
              </a:spcBef>
              <a:spcAft>
                <a:spcPts val="300"/>
              </a:spcAft>
            </a:pPr>
            <a:r>
              <a:rPr lang="en-US" sz="1600" dirty="0">
                <a:latin typeface="Helvetica Light"/>
                <a:cs typeface="Helvetica Light"/>
              </a:rPr>
              <a:t>Experiments</a:t>
            </a:r>
          </a:p>
          <a:p>
            <a:pPr lvl="2">
              <a:lnSpc>
                <a:spcPct val="120000"/>
              </a:lnSpc>
              <a:spcBef>
                <a:spcPts val="0"/>
              </a:spcBef>
              <a:spcAft>
                <a:spcPts val="300"/>
              </a:spcAft>
            </a:pPr>
            <a:r>
              <a:rPr lang="en-US" sz="1600" dirty="0">
                <a:latin typeface="Helvetica Light"/>
                <a:cs typeface="Helvetica Light"/>
              </a:rPr>
              <a:t>Test the effect of one thing on another, using a control. </a:t>
            </a:r>
          </a:p>
        </p:txBody>
      </p:sp>
      <p:sp>
        <p:nvSpPr>
          <p:cNvPr id="7"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Methods of Science</a:t>
            </a:r>
          </a:p>
        </p:txBody>
      </p:sp>
      <p:sp>
        <p:nvSpPr>
          <p:cNvPr id="12"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pic>
        <p:nvPicPr>
          <p:cNvPr id="2050" name="Picture 2" descr="C:\Users\sheila_everett\Pictures\test.png"/>
          <p:cNvPicPr>
            <a:picLocks noChangeAspect="1" noChangeArrowheads="1"/>
          </p:cNvPicPr>
          <p:nvPr/>
        </p:nvPicPr>
        <p:blipFill rotWithShape="1">
          <a:blip r:embed="rId3">
            <a:extLst>
              <a:ext uri="{28A0092B-C50C-407E-A947-70E740481C1C}">
                <a14:useLocalDpi xmlns:a14="http://schemas.microsoft.com/office/drawing/2010/main" val="0"/>
              </a:ext>
            </a:extLst>
          </a:blip>
          <a:srcRect l="6516" b="36604"/>
          <a:stretch/>
        </p:blipFill>
        <p:spPr bwMode="auto">
          <a:xfrm>
            <a:off x="4865297" y="692616"/>
            <a:ext cx="3689013" cy="3310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09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051560"/>
            <a:ext cx="8229600" cy="460248"/>
          </a:xfrm>
        </p:spPr>
        <p:txBody>
          <a:bodyPr lIns="0" tIns="0"/>
          <a:lstStyle/>
          <a:p>
            <a:pPr marL="0" indent="0">
              <a:buNone/>
            </a:pPr>
            <a:r>
              <a:rPr lang="en-US" sz="2200" b="1" dirty="0">
                <a:latin typeface="Helvetica"/>
                <a:cs typeface="Helvetica"/>
              </a:rPr>
              <a:t>Scientific Methods</a:t>
            </a:r>
          </a:p>
          <a:p>
            <a:pPr marL="0" indent="0">
              <a:buNone/>
            </a:pPr>
            <a:endParaRPr lang="en-US" sz="2400" dirty="0">
              <a:latin typeface="Helvetica Light"/>
              <a:cs typeface="Helvetica Light"/>
            </a:endParaRPr>
          </a:p>
        </p:txBody>
      </p:sp>
      <p:pic>
        <p:nvPicPr>
          <p:cNvPr id="5" name="Picture 4" descr="PPP_Banner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8" name="Content Placeholder 2"/>
          <p:cNvSpPr txBox="1">
            <a:spLocks/>
          </p:cNvSpPr>
          <p:nvPr/>
        </p:nvSpPr>
        <p:spPr>
          <a:xfrm>
            <a:off x="457201" y="1463040"/>
            <a:ext cx="3907766" cy="4771996"/>
          </a:xfrm>
          <a:prstGeom prst="rect">
            <a:avLst/>
          </a:prstGeom>
        </p:spPr>
        <p:txBody>
          <a:bodyPr vert="horz" lIns="0" tIns="0" rIns="91440" bIns="45720" numCol="1"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spcAft>
                <a:spcPts val="1200"/>
              </a:spcAft>
            </a:pPr>
            <a:r>
              <a:rPr lang="en-US" sz="1800" dirty="0">
                <a:latin typeface="Helvetica Light"/>
                <a:cs typeface="Helvetica Light"/>
              </a:rPr>
              <a:t>An important part of every investigation includes recording observations and  organizing data into easy-to-read tables and graphs. </a:t>
            </a:r>
          </a:p>
          <a:p>
            <a:pPr>
              <a:spcAft>
                <a:spcPts val="1200"/>
              </a:spcAft>
            </a:pPr>
            <a:r>
              <a:rPr lang="en-US" sz="1800" dirty="0">
                <a:latin typeface="Helvetica Light"/>
                <a:cs typeface="Helvetica Light"/>
              </a:rPr>
              <a:t>Based on the analysis of the data, the next step is to decide whether the hypothesis is supported.</a:t>
            </a:r>
          </a:p>
          <a:p>
            <a:pPr lvl="1">
              <a:spcAft>
                <a:spcPts val="1200"/>
              </a:spcAft>
            </a:pPr>
            <a:r>
              <a:rPr lang="en-US" sz="1600" dirty="0">
                <a:latin typeface="Helvetica Light"/>
                <a:cs typeface="Helvetica Light"/>
              </a:rPr>
              <a:t>If supported, the data must be reproducible many times. </a:t>
            </a:r>
          </a:p>
          <a:p>
            <a:pPr lvl="1">
              <a:spcAft>
                <a:spcPts val="1200"/>
              </a:spcAft>
            </a:pPr>
            <a:r>
              <a:rPr lang="en-US" sz="1600" dirty="0">
                <a:latin typeface="Helvetica Light"/>
                <a:cs typeface="Helvetica Light"/>
              </a:rPr>
              <a:t>If not supported, the hypothesis must be reconsidered. </a:t>
            </a:r>
          </a:p>
        </p:txBody>
      </p:sp>
      <p:sp>
        <p:nvSpPr>
          <p:cNvPr id="7"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Methods of Science</a:t>
            </a:r>
          </a:p>
        </p:txBody>
      </p:sp>
      <p:sp>
        <p:nvSpPr>
          <p:cNvPr id="12"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pic>
        <p:nvPicPr>
          <p:cNvPr id="2052" name="Picture 4" descr="C:\Users\sheila_everett\Pictures\analyz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6061" y="694140"/>
            <a:ext cx="3946175" cy="52212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608138" y="694140"/>
            <a:ext cx="3944098" cy="5219700"/>
          </a:xfrm>
          <a:prstGeom prst="rect">
            <a:avLst/>
          </a:prstGeom>
          <a:gradFill>
            <a:gsLst>
              <a:gs pos="0">
                <a:schemeClr val="bg1"/>
              </a:gs>
              <a:gs pos="50000">
                <a:schemeClr val="bg1"/>
              </a:gs>
              <a:gs pos="100000">
                <a:schemeClr val="bg1">
                  <a:alpha val="0"/>
                </a:schemeClr>
              </a:gs>
            </a:gsLst>
            <a:lin ang="5400000" scaled="0"/>
          </a:gradFill>
          <a:extLst/>
        </p:spPr>
      </p:pic>
    </p:spTree>
    <p:extLst>
      <p:ext uri="{BB962C8B-B14F-4D97-AF65-F5344CB8AC3E}">
        <p14:creationId xmlns:p14="http://schemas.microsoft.com/office/powerpoint/2010/main" val="423412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051561"/>
            <a:ext cx="8229600" cy="992900"/>
          </a:xfrm>
        </p:spPr>
        <p:txBody>
          <a:bodyPr lIns="0" tIns="0"/>
          <a:lstStyle/>
          <a:p>
            <a:pPr marL="0" indent="0">
              <a:spcAft>
                <a:spcPts val="300"/>
              </a:spcAft>
              <a:buNone/>
            </a:pPr>
            <a:r>
              <a:rPr lang="en-US" sz="2200" b="1" dirty="0">
                <a:latin typeface="Helvetica"/>
                <a:cs typeface="Helvetica"/>
              </a:rPr>
              <a:t>Models</a:t>
            </a:r>
          </a:p>
          <a:p>
            <a:pPr>
              <a:spcAft>
                <a:spcPts val="300"/>
              </a:spcAft>
            </a:pPr>
            <a:endParaRPr lang="en-US" sz="1800" dirty="0">
              <a:latin typeface="Helvetica Light"/>
              <a:cs typeface="Helvetica"/>
            </a:endParaRPr>
          </a:p>
          <a:p>
            <a:pPr marL="0" indent="0">
              <a:spcAft>
                <a:spcPts val="300"/>
              </a:spcAft>
              <a:buNone/>
            </a:pPr>
            <a:endParaRPr lang="en-US" sz="2200" b="1" dirty="0">
              <a:latin typeface="Helvetica"/>
              <a:cs typeface="Helvetica"/>
            </a:endParaRPr>
          </a:p>
        </p:txBody>
      </p:sp>
      <p:pic>
        <p:nvPicPr>
          <p:cNvPr id="5" name="Picture 4" descr="PPP_Banner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Methods of Science</a:t>
            </a:r>
          </a:p>
        </p:txBody>
      </p:sp>
      <p:sp>
        <p:nvSpPr>
          <p:cNvPr id="10"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graphicFrame>
        <p:nvGraphicFramePr>
          <p:cNvPr id="15" name="Diagram 14"/>
          <p:cNvGraphicFramePr/>
          <p:nvPr>
            <p:extLst>
              <p:ext uri="{D42A27DB-BD31-4B8C-83A1-F6EECF244321}">
                <p14:modId xmlns:p14="http://schemas.microsoft.com/office/powerpoint/2010/main" val="2788832081"/>
              </p:ext>
            </p:extLst>
          </p:nvPr>
        </p:nvGraphicFramePr>
        <p:xfrm>
          <a:off x="26994" y="3305512"/>
          <a:ext cx="4133088" cy="2987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ext uri="{D42A27DB-BD31-4B8C-83A1-F6EECF244321}">
                <p14:modId xmlns:p14="http://schemas.microsoft.com/office/powerpoint/2010/main" val="1151409728"/>
              </p:ext>
            </p:extLst>
          </p:nvPr>
        </p:nvGraphicFramePr>
        <p:xfrm>
          <a:off x="3364421" y="3573228"/>
          <a:ext cx="2423731" cy="269225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7" name="Diagram 16"/>
          <p:cNvGraphicFramePr/>
          <p:nvPr>
            <p:extLst>
              <p:ext uri="{D42A27DB-BD31-4B8C-83A1-F6EECF244321}">
                <p14:modId xmlns:p14="http://schemas.microsoft.com/office/powerpoint/2010/main" val="3600108664"/>
              </p:ext>
            </p:extLst>
          </p:nvPr>
        </p:nvGraphicFramePr>
        <p:xfrm>
          <a:off x="5385816" y="3470104"/>
          <a:ext cx="2804529" cy="268311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6" name="Rectangle 5"/>
          <p:cNvSpPr/>
          <p:nvPr/>
        </p:nvSpPr>
        <p:spPr>
          <a:xfrm>
            <a:off x="457200" y="1463040"/>
            <a:ext cx="8229600" cy="2312941"/>
          </a:xfrm>
          <a:prstGeom prst="rect">
            <a:avLst/>
          </a:prstGeom>
        </p:spPr>
        <p:txBody>
          <a:bodyPr wrap="square" lIns="0">
            <a:spAutoFit/>
          </a:bodyPr>
          <a:lstStyle/>
          <a:p>
            <a:pPr marL="342900" lvl="0" indent="-342900">
              <a:spcBef>
                <a:spcPct val="20000"/>
              </a:spcBef>
              <a:spcAft>
                <a:spcPts val="300"/>
              </a:spcAft>
              <a:buFont typeface="Arial"/>
              <a:buChar char="•"/>
            </a:pPr>
            <a:r>
              <a:rPr lang="en-US" dirty="0">
                <a:solidFill>
                  <a:prstClr val="black"/>
                </a:solidFill>
                <a:latin typeface="Helvetica Light"/>
                <a:cs typeface="Helvetica"/>
              </a:rPr>
              <a:t>A </a:t>
            </a:r>
            <a:r>
              <a:rPr lang="en-US" b="1" dirty="0">
                <a:solidFill>
                  <a:prstClr val="black"/>
                </a:solidFill>
                <a:latin typeface="Helvetica Light"/>
                <a:cs typeface="Helvetica"/>
              </a:rPr>
              <a:t>model</a:t>
            </a:r>
            <a:r>
              <a:rPr lang="en-US" dirty="0">
                <a:solidFill>
                  <a:prstClr val="black"/>
                </a:solidFill>
                <a:latin typeface="Helvetica Light"/>
                <a:cs typeface="Helvetica"/>
              </a:rPr>
              <a:t> is a representation of an idea, event, structure, or object that helps people better understand it. </a:t>
            </a:r>
          </a:p>
          <a:p>
            <a:pPr marL="342900" lvl="0" indent="-342900">
              <a:spcBef>
                <a:spcPct val="20000"/>
              </a:spcBef>
              <a:spcAft>
                <a:spcPts val="300"/>
              </a:spcAft>
              <a:buFont typeface="Arial"/>
              <a:buChar char="•"/>
            </a:pPr>
            <a:r>
              <a:rPr lang="en-US" dirty="0">
                <a:solidFill>
                  <a:prstClr val="black"/>
                </a:solidFill>
                <a:latin typeface="Helvetica Light"/>
                <a:cs typeface="Helvetica"/>
              </a:rPr>
              <a:t>Scientist use models when </a:t>
            </a:r>
            <a:r>
              <a:rPr lang="en-US" dirty="0">
                <a:solidFill>
                  <a:prstClr val="black"/>
                </a:solidFill>
                <a:latin typeface="Helvetica Light"/>
              </a:rPr>
              <a:t>an object that is too large or too small, a process that takes too much time to see completely, or a material that is hazardous.</a:t>
            </a:r>
          </a:p>
          <a:p>
            <a:pPr>
              <a:spcBef>
                <a:spcPct val="20000"/>
              </a:spcBef>
              <a:spcAft>
                <a:spcPts val="300"/>
              </a:spcAft>
            </a:pPr>
            <a:r>
              <a:rPr lang="en-US" i="1" dirty="0">
                <a:latin typeface="Helvetica Light"/>
              </a:rPr>
              <a:t>Examine the models below and explain why scientists might use models for these cases.</a:t>
            </a:r>
          </a:p>
          <a:p>
            <a:pPr marL="342900" lvl="0" indent="-342900">
              <a:spcBef>
                <a:spcPct val="20000"/>
              </a:spcBef>
              <a:spcAft>
                <a:spcPts val="300"/>
              </a:spcAft>
              <a:buFont typeface="Arial"/>
              <a:buChar char="•"/>
            </a:pPr>
            <a:endParaRPr lang="en-US" dirty="0">
              <a:solidFill>
                <a:prstClr val="black"/>
              </a:solidFill>
              <a:latin typeface="Helvetica Light"/>
            </a:endParaRPr>
          </a:p>
        </p:txBody>
      </p:sp>
    </p:spTree>
    <p:extLst>
      <p:ext uri="{BB962C8B-B14F-4D97-AF65-F5344CB8AC3E}">
        <p14:creationId xmlns:p14="http://schemas.microsoft.com/office/powerpoint/2010/main" val="18059714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2243</TotalTime>
  <Words>796</Words>
  <Application>Microsoft Office PowerPoint</Application>
  <PresentationFormat>On-screen Show (4:3)</PresentationFormat>
  <Paragraphs>119</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Helvetica</vt:lpstr>
      <vt:lpstr>Helvetica Light</vt:lpstr>
      <vt:lpstr>Office Theme</vt:lpstr>
      <vt:lpstr>Section 1:  Methods of Science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McGraw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Motion</dc:title>
  <dc:creator>gatekeeper</dc:creator>
  <cp:lastModifiedBy>Waddell, Jack N.</cp:lastModifiedBy>
  <cp:revision>119</cp:revision>
  <cp:lastPrinted>2013-07-12T13:26:33Z</cp:lastPrinted>
  <dcterms:created xsi:type="dcterms:W3CDTF">2013-07-09T14:24:31Z</dcterms:created>
  <dcterms:modified xsi:type="dcterms:W3CDTF">2018-08-14T20:46:02Z</dcterms:modified>
</cp:coreProperties>
</file>