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8" r:id="rId2"/>
    <p:sldId id="260" r:id="rId3"/>
    <p:sldId id="261" r:id="rId4"/>
    <p:sldId id="289" r:id="rId5"/>
    <p:sldId id="290" r:id="rId6"/>
    <p:sldId id="288" r:id="rId7"/>
    <p:sldId id="287" r:id="rId8"/>
    <p:sldId id="28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37"/>
    <a:srgbClr val="B90000"/>
    <a:srgbClr val="B0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9871" autoAdjust="0"/>
  </p:normalViewPr>
  <p:slideViewPr>
    <p:cSldViewPr snapToGrid="0" snapToObjects="1">
      <p:cViewPr varScale="1">
        <p:scale>
          <a:sx n="77" d="100"/>
          <a:sy n="77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14FE3-566D-48D6-B4B5-AFAA6FF924B9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F98D2-FC8C-48FC-99A8-6C3E69529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5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h1_2_movanim.sw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840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elvetica Light"/>
              </a:rPr>
              <a:t>Making careful measurements allows scientists to repeat experiments and compare results.</a:t>
            </a:r>
            <a:endParaRPr lang="en-US" sz="2400" dirty="0"/>
          </a:p>
        </p:txBody>
      </p:sp>
      <p:pic>
        <p:nvPicPr>
          <p:cNvPr id="4" name="Picture 3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3: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Measurement</a:t>
            </a:r>
          </a:p>
        </p:txBody>
      </p:sp>
      <p:pic>
        <p:nvPicPr>
          <p:cNvPr id="5" name="Picture 4" descr="PPP_main id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360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52160"/>
            <a:ext cx="550334" cy="55033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22710"/>
              </p:ext>
            </p:extLst>
          </p:nvPr>
        </p:nvGraphicFramePr>
        <p:xfrm>
          <a:off x="457199" y="3017520"/>
          <a:ext cx="8229600" cy="252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2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B9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Why are the results of measurements often reported with an uncertainty?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is the difference between precision and accuracy?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is a common source of error when making a measurement? 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13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r>
              <a:rPr lang="en-US" sz="1800" dirty="0">
                <a:latin typeface="Helvetica Light"/>
              </a:rPr>
              <a:t>parallax</a:t>
            </a:r>
            <a:endParaRPr lang="en-US" sz="18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New</a:t>
            </a:r>
          </a:p>
          <a:p>
            <a:r>
              <a:rPr lang="en-US" sz="1800" dirty="0">
                <a:latin typeface="Helvetica Light"/>
              </a:rPr>
              <a:t>measurement</a:t>
            </a:r>
          </a:p>
          <a:p>
            <a:r>
              <a:rPr lang="en-US" sz="1800" dirty="0">
                <a:latin typeface="Helvetica Light"/>
              </a:rPr>
              <a:t>precision</a:t>
            </a:r>
          </a:p>
          <a:p>
            <a:r>
              <a:rPr lang="en-US" sz="1800" dirty="0">
                <a:latin typeface="Helvetica Light"/>
              </a:rPr>
              <a:t>accuracy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B90000"/>
                </a:solidFill>
                <a:latin typeface="Helvetica"/>
                <a:cs typeface="Helvetica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52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73459" y="1051560"/>
            <a:ext cx="8229600" cy="46024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>
                <a:latin typeface="Helvetica"/>
                <a:cs typeface="Helvetica"/>
              </a:rPr>
              <a:t>What is measurement?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8" name="Rectangle 2" descr="ICB_BulletedTxt_Content"/>
          <p:cNvSpPr txBox="1">
            <a:spLocks noChangeArrowheads="1"/>
          </p:cNvSpPr>
          <p:nvPr/>
        </p:nvSpPr>
        <p:spPr bwMode="auto">
          <a:xfrm>
            <a:off x="457200" y="1737360"/>
            <a:ext cx="6691653" cy="24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A </a:t>
            </a:r>
            <a:r>
              <a:rPr lang="en-US" sz="1800" b="1" dirty="0">
                <a:latin typeface="Helvetica Light"/>
              </a:rPr>
              <a:t>measurement</a:t>
            </a:r>
            <a:r>
              <a:rPr lang="en-US" sz="1800" dirty="0">
                <a:latin typeface="Helvetica Light"/>
              </a:rPr>
              <a:t> is a comparison between an unknown quantity and a standard.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Measurements quantify observations. 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Careful measurements enable you to derive the relationship between any two quantities.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i="1" dirty="0">
                <a:latin typeface="Helvetica Light"/>
              </a:rPr>
              <a:t>Compile a list of quantities you might measure during your study of physics.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25840" r="32213" b="19407"/>
          <a:stretch/>
        </p:blipFill>
        <p:spPr bwMode="auto">
          <a:xfrm>
            <a:off x="783593" y="4690690"/>
            <a:ext cx="4818773" cy="1567870"/>
          </a:xfrm>
          <a:prstGeom prst="roundRect">
            <a:avLst>
              <a:gd name="adj" fmla="val 9927"/>
            </a:avLst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506" y="1298449"/>
            <a:ext cx="1026071" cy="417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99" y="644319"/>
            <a:ext cx="855989" cy="110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2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46024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>
                <a:latin typeface="Helvetica"/>
                <a:cs typeface="Helvetica"/>
              </a:rPr>
              <a:t>Comparing Results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8" name="Rectangle 2" descr="ICB_BulletedTxt_Content"/>
          <p:cNvSpPr txBox="1">
            <a:spLocks noChangeArrowheads="1"/>
          </p:cNvSpPr>
          <p:nvPr/>
        </p:nvSpPr>
        <p:spPr bwMode="auto">
          <a:xfrm>
            <a:off x="457200" y="1463040"/>
            <a:ext cx="3521456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Measurements are often reported with uncertainty.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A new measurement that is within the margin of uncertainty confirms the old measurement.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For example, the ranges for the measurements of Student 1 and Student 2 overlap.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12748" b="1399"/>
          <a:stretch/>
        </p:blipFill>
        <p:spPr bwMode="auto">
          <a:xfrm>
            <a:off x="4380962" y="991866"/>
            <a:ext cx="4305838" cy="530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3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46024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>
                <a:latin typeface="Helvetica"/>
                <a:cs typeface="Helvetica"/>
              </a:rPr>
              <a:t>Precision Versus Accuracy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8" name="Rectangle 2" descr="ICB_BulletedTxt_Content"/>
          <p:cNvSpPr txBox="1">
            <a:spLocks noChangeArrowheads="1"/>
          </p:cNvSpPr>
          <p:nvPr/>
        </p:nvSpPr>
        <p:spPr bwMode="auto">
          <a:xfrm>
            <a:off x="457200" y="1463040"/>
            <a:ext cx="8534400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spcBef>
                <a:spcPct val="50000"/>
              </a:spcBef>
            </a:pPr>
            <a:r>
              <a:rPr lang="en-US" sz="1800" b="1" dirty="0">
                <a:latin typeface="Helvetica Light"/>
              </a:rPr>
              <a:t>Precision</a:t>
            </a:r>
            <a:r>
              <a:rPr lang="en-US" sz="1800" dirty="0">
                <a:latin typeface="Helvetica Light"/>
              </a:rPr>
              <a:t> is the degrees of exactness of a measurement.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b="1" dirty="0">
                <a:latin typeface="Helvetica Light"/>
              </a:rPr>
              <a:t>Accuracy</a:t>
            </a:r>
            <a:r>
              <a:rPr lang="en-US" sz="1800" dirty="0">
                <a:latin typeface="Helvetica Light"/>
              </a:rPr>
              <a:t> describes how well the results of a measurement agree the accepted value. 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" y="2814429"/>
            <a:ext cx="697071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062" y="5133145"/>
            <a:ext cx="73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>
              <a:tabLst>
                <a:tab pos="796925" algn="ctr"/>
                <a:tab pos="3141663" algn="ctr"/>
                <a:tab pos="5603875" algn="ctr"/>
                <a:tab pos="6681788" algn="ctr"/>
              </a:tabLst>
            </a:pPr>
            <a:r>
              <a:rPr lang="en-US" dirty="0"/>
              <a:t>	Precise	Precise	Imprecise </a:t>
            </a:r>
          </a:p>
          <a:p>
            <a:pPr defTabSz="0">
              <a:tabLst>
                <a:tab pos="796925" algn="ctr"/>
                <a:tab pos="3141663" algn="ctr"/>
                <a:tab pos="5603875" algn="ctr"/>
                <a:tab pos="6681788" algn="ctr"/>
              </a:tabLst>
            </a:pPr>
            <a:r>
              <a:rPr lang="en-US" dirty="0"/>
              <a:t>	Accurate	Inaccurate	Inaccurate</a:t>
            </a:r>
          </a:p>
        </p:txBody>
      </p:sp>
    </p:spTree>
    <p:extLst>
      <p:ext uri="{BB962C8B-B14F-4D97-AF65-F5344CB8AC3E}">
        <p14:creationId xmlns:p14="http://schemas.microsoft.com/office/powerpoint/2010/main" val="264577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46024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200" b="1" dirty="0">
                <a:latin typeface="Helvetica"/>
                <a:cs typeface="Helvetica"/>
              </a:rPr>
              <a:t>Precision Versus Accuracy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1" name="Picture 3" descr="ch1_movanim2_linki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0422"/>
            <a:ext cx="6073775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92273"/>
              </p:ext>
            </p:extLst>
          </p:nvPr>
        </p:nvGraphicFramePr>
        <p:xfrm>
          <a:off x="457200" y="1645920"/>
          <a:ext cx="8067126" cy="460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Concepts in Motion</a:t>
                      </a:r>
                    </a:p>
                  </a:txBody>
                  <a:tcPr marL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54480"/>
            <a:ext cx="533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0704"/>
            <a:ext cx="8229600" cy="46024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>
                <a:latin typeface="Helvetica"/>
                <a:cs typeface="Helvetica"/>
              </a:rPr>
              <a:t>Techniques of Good Measurement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63040"/>
            <a:ext cx="3685032" cy="4359288"/>
          </a:xfrm>
          <a:prstGeom prst="rect">
            <a:avLst/>
          </a:prstGeom>
        </p:spPr>
        <p:txBody>
          <a:bodyPr vert="horz" lIns="0" tIns="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To assure precision and accuracy, instruments used to make measurements need to be used correctly.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Scales should be read with one’s eye straight in front of the measure.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If the scale is read from an angle, as shown in figure (b), you will get a different, and less accurate, value.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026" name="Picture 2" descr="C:\Users\sheila_everett\Pictures\tem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40" y="1862403"/>
            <a:ext cx="3189293" cy="39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4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Measurement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3581754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B90000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Why are the results of measurements often reported with an uncertainty?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is the difference between precision and accuracy?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is a common source of error when making a measurement? 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079316"/>
            <a:ext cx="2735533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measurement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precision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accuracy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337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Helvetica Light</vt:lpstr>
      <vt:lpstr>Office Theme</vt:lpstr>
      <vt:lpstr>Section 3: 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Waddell, Jack N.</cp:lastModifiedBy>
  <cp:revision>108</cp:revision>
  <cp:lastPrinted>2013-07-12T13:26:33Z</cp:lastPrinted>
  <dcterms:created xsi:type="dcterms:W3CDTF">2013-07-09T14:24:31Z</dcterms:created>
  <dcterms:modified xsi:type="dcterms:W3CDTF">2018-08-14T20:47:07Z</dcterms:modified>
</cp:coreProperties>
</file>