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8" r:id="rId2"/>
    <p:sldId id="260" r:id="rId3"/>
    <p:sldId id="261" r:id="rId4"/>
    <p:sldId id="290" r:id="rId5"/>
    <p:sldId id="300" r:id="rId6"/>
    <p:sldId id="287" r:id="rId7"/>
    <p:sldId id="284" r:id="rId8"/>
    <p:sldId id="291" r:id="rId9"/>
    <p:sldId id="294" r:id="rId10"/>
    <p:sldId id="296" r:id="rId11"/>
    <p:sldId id="298" r:id="rId12"/>
    <p:sldId id="299"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ola, Victoria" initials="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37"/>
    <a:srgbClr val="B90000"/>
    <a:srgbClr val="B00000"/>
    <a:srgbClr val="A300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9871" autoAdjust="0"/>
  </p:normalViewPr>
  <p:slideViewPr>
    <p:cSldViewPr snapToGrid="0" snapToObjects="1">
      <p:cViewPr varScale="1">
        <p:scale>
          <a:sx n="77" d="100"/>
          <a:sy n="77" d="100"/>
        </p:scale>
        <p:origin x="984" y="78"/>
      </p:cViewPr>
      <p:guideLst>
        <p:guide orient="horz" pos="2160"/>
        <p:guide pos="2880"/>
      </p:guideLst>
    </p:cSldViewPr>
  </p:slideViewPr>
  <p:outlineViewPr>
    <p:cViewPr>
      <p:scale>
        <a:sx n="33" d="100"/>
        <a:sy n="33" d="100"/>
      </p:scale>
      <p:origin x="0" y="22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14FE3-566D-48D6-B4B5-AFAA6FF924B9}" type="datetimeFigureOut">
              <a:rPr lang="en-US" smtClean="0"/>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F98D2-FC8C-48FC-99A8-6C3E69529C2A}" type="slidenum">
              <a:rPr lang="en-US" smtClean="0"/>
              <a:t>‹#›</a:t>
            </a:fld>
            <a:endParaRPr lang="en-US"/>
          </a:p>
        </p:txBody>
      </p:sp>
    </p:spTree>
    <p:extLst>
      <p:ext uri="{BB962C8B-B14F-4D97-AF65-F5344CB8AC3E}">
        <p14:creationId xmlns:p14="http://schemas.microsoft.com/office/powerpoint/2010/main" val="114565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ch1_3_movanim.sw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8840"/>
            <a:ext cx="8229600" cy="4173157"/>
          </a:xfrm>
        </p:spPr>
        <p:txBody>
          <a:bodyPr lIns="0" tIns="0">
            <a:normAutofit/>
          </a:bodyPr>
          <a:lstStyle/>
          <a:p>
            <a:pPr marL="0" indent="0">
              <a:buNone/>
            </a:pPr>
            <a:r>
              <a:rPr lang="en-US" sz="2400" dirty="0">
                <a:latin typeface="Helvetica Light"/>
              </a:rPr>
              <a:t>Graphs make it easier to interpret data, identify trends and show relationships among a set of variables. </a:t>
            </a:r>
          </a:p>
        </p:txBody>
      </p:sp>
      <p:pic>
        <p:nvPicPr>
          <p:cNvPr id="4" name="Picture 3"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2" name="Title 1"/>
          <p:cNvSpPr>
            <a:spLocks noGrp="1"/>
          </p:cNvSpPr>
          <p:nvPr>
            <p:ph type="title"/>
          </p:nvPr>
        </p:nvSpPr>
        <p:spPr>
          <a:xfrm>
            <a:off x="457200" y="1051560"/>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4:  </a:t>
            </a:r>
            <a:r>
              <a:rPr lang="en-US" sz="1800" dirty="0">
                <a:solidFill>
                  <a:schemeClr val="tx1">
                    <a:lumMod val="50000"/>
                    <a:lumOff val="50000"/>
                  </a:schemeClr>
                </a:solidFill>
                <a:latin typeface="Helvetica"/>
                <a:cs typeface="Helvetica"/>
              </a:rPr>
              <a:t>Graphing Data</a:t>
            </a: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descr="PPP_main id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37360"/>
            <a:ext cx="1962912" cy="310896"/>
          </a:xfrm>
          <a:prstGeom prst="rect">
            <a:avLst/>
          </a:prstGeom>
        </p:spPr>
      </p:pic>
      <p:pic>
        <p:nvPicPr>
          <p:cNvPr id="6" name="Picture 5" descr="MHE-red-rgb.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852160"/>
            <a:ext cx="550334" cy="55033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72322710"/>
              </p:ext>
            </p:extLst>
          </p:nvPr>
        </p:nvGraphicFramePr>
        <p:xfrm>
          <a:off x="457199" y="3017520"/>
          <a:ext cx="8229600" cy="252249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000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a:solidFill>
                            <a:schemeClr val="tx1"/>
                          </a:solidFill>
                          <a:latin typeface="Helvetica"/>
                          <a:cs typeface="Helvetica"/>
                        </a:rPr>
                        <a:t>L</a:t>
                      </a:r>
                    </a:p>
                    <a:p>
                      <a:pPr algn="ctr"/>
                      <a:r>
                        <a:rPr lang="en-US" sz="1200" b="0" i="1">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65293">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52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0704"/>
            <a:ext cx="8229600" cy="460248"/>
          </a:xfrm>
        </p:spPr>
        <p:txBody>
          <a:bodyPr lIns="0" tIns="0"/>
          <a:lstStyle/>
          <a:p>
            <a:pPr marL="0" indent="0">
              <a:buNone/>
            </a:pPr>
            <a:r>
              <a:rPr lang="en-US" sz="2400" b="1" dirty="0">
                <a:latin typeface="Helvetica"/>
                <a:cs typeface="Helvetica"/>
              </a:rPr>
              <a:t>Nonlinear Relationships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mc:AlternateContent xmlns:mc="http://schemas.openxmlformats.org/markup-compatibility/2006" xmlns:a14="http://schemas.microsoft.com/office/drawing/2010/main">
        <mc:Choice Requires="a14">
          <p:sp>
            <p:nvSpPr>
              <p:cNvPr id="8" name="Content Placeholder 2"/>
              <p:cNvSpPr txBox="1">
                <a:spLocks/>
              </p:cNvSpPr>
              <p:nvPr/>
            </p:nvSpPr>
            <p:spPr>
              <a:xfrm>
                <a:off x="457199" y="1463040"/>
                <a:ext cx="3338624" cy="4359288"/>
              </a:xfrm>
              <a:prstGeom prst="rect">
                <a:avLst/>
              </a:prstGeom>
            </p:spPr>
            <p:txBody>
              <a:bodyPr vert="horz" lIns="0" tIns="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In an </a:t>
                </a:r>
                <a:r>
                  <a:rPr lang="en-US" sz="1800" b="1" dirty="0">
                    <a:latin typeface="Helvetica Light"/>
                  </a:rPr>
                  <a:t>inverse relationship, </a:t>
                </a:r>
                <a:r>
                  <a:rPr lang="en-US" sz="1800" dirty="0">
                    <a:latin typeface="Helvetica Light"/>
                  </a:rPr>
                  <a:t>a hyperbola results when one variable depends on the inverse of the other.</a:t>
                </a:r>
              </a:p>
              <a:p>
                <a:pPr marL="292100" indent="-292100">
                  <a:spcBef>
                    <a:spcPct val="50000"/>
                  </a:spcBef>
                </a:pPr>
                <a:r>
                  <a:rPr lang="en-US" sz="1800" dirty="0">
                    <a:latin typeface="Helvetica Light"/>
                  </a:rPr>
                  <a:t>An inverse relationship can be represented by the following equation:</a:t>
                </a:r>
              </a:p>
              <a:p>
                <a:pPr marL="0" indent="0">
                  <a:spcAft>
                    <a:spcPts val="1200"/>
                  </a:spcAft>
                  <a:buNone/>
                </a:pPr>
                <a:r>
                  <a:rPr lang="en-US" sz="2000" dirty="0">
                    <a:latin typeface="Helvetica Light"/>
                  </a:rPr>
                  <a:t>		</a:t>
                </a:r>
                <a14:m>
                  <m:oMath xmlns:m="http://schemas.openxmlformats.org/officeDocument/2006/math">
                    <m:r>
                      <a:rPr lang="en-US" sz="2000" i="1">
                        <a:latin typeface="Cambria Math"/>
                      </a:rPr>
                      <m:t>𝑦</m:t>
                    </m:r>
                    <m:r>
                      <a:rPr lang="en-US" sz="2000" i="1">
                        <a:latin typeface="Cambria Math"/>
                      </a:rPr>
                      <m:t>=</m:t>
                    </m:r>
                    <m:f>
                      <m:fPr>
                        <m:ctrlPr>
                          <a:rPr lang="en-US" sz="2000" i="1">
                            <a:latin typeface="Cambria Math" panose="02040503050406030204" pitchFamily="18" charset="0"/>
                          </a:rPr>
                        </m:ctrlPr>
                      </m:fPr>
                      <m:num>
                        <m:r>
                          <a:rPr lang="en-US" sz="2000" i="1">
                            <a:latin typeface="Cambria Math"/>
                          </a:rPr>
                          <m:t>𝑎</m:t>
                        </m:r>
                      </m:num>
                      <m:den>
                        <m:r>
                          <a:rPr lang="en-US" sz="2000" i="1">
                            <a:latin typeface="Cambria Math"/>
                          </a:rPr>
                          <m:t>𝑥</m:t>
                        </m:r>
                      </m:den>
                    </m:f>
                  </m:oMath>
                </a14:m>
                <a:endParaRPr lang="en-US" sz="2000" dirty="0">
                  <a:latin typeface="Helvetica Light"/>
                </a:endParaRPr>
              </a:p>
              <a:p>
                <a:pPr marL="292100" indent="-292100">
                  <a:spcBef>
                    <a:spcPct val="50000"/>
                  </a:spcBef>
                </a:pPr>
                <a:endParaRPr lang="en-US" sz="1800" dirty="0">
                  <a:latin typeface="Helvetica Light"/>
                </a:endParaRPr>
              </a:p>
              <a:p>
                <a:pPr marL="0" indent="0">
                  <a:spcAft>
                    <a:spcPts val="1200"/>
                  </a:spcAft>
                  <a:buNone/>
                </a:pPr>
                <a:endParaRPr lang="en-US" sz="1800" dirty="0">
                  <a:latin typeface="Helvetica Light"/>
                </a:endParaRPr>
              </a:p>
              <a:p>
                <a:pPr marL="0" indent="0">
                  <a:spcAft>
                    <a:spcPts val="1200"/>
                  </a:spcAft>
                  <a:buNone/>
                </a:pPr>
                <a:endParaRPr lang="en-US" sz="2000" dirty="0">
                  <a:latin typeface="Helvetica Light"/>
                  <a:cs typeface="Helvetica Light"/>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57199" y="1463040"/>
                <a:ext cx="3338624" cy="4359288"/>
              </a:xfrm>
              <a:prstGeom prst="rect">
                <a:avLst/>
              </a:prstGeom>
              <a:blipFill rotWithShape="1">
                <a:blip r:embed="rId3"/>
                <a:stretch>
                  <a:fillRect l="-3832" t="-1678" r="-1095"/>
                </a:stretch>
              </a:blipFill>
            </p:spPr>
            <p:txBody>
              <a:bodyPr/>
              <a:lstStyle/>
              <a:p>
                <a:r>
                  <a:rPr lang="en-US">
                    <a:noFill/>
                  </a:rPr>
                  <a:t> </a:t>
                </a:r>
              </a:p>
            </p:txBody>
          </p:sp>
        </mc:Fallback>
      </mc:AlternateContent>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512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37149" y="1463040"/>
            <a:ext cx="4972934" cy="404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2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0704"/>
            <a:ext cx="8229600" cy="460248"/>
          </a:xfrm>
        </p:spPr>
        <p:txBody>
          <a:bodyPr lIns="0" tIns="0"/>
          <a:lstStyle/>
          <a:p>
            <a:pPr marL="0" indent="0">
              <a:buNone/>
            </a:pPr>
            <a:r>
              <a:rPr lang="en-US" sz="2400" b="1" dirty="0">
                <a:latin typeface="Helvetica"/>
                <a:cs typeface="Helvetica"/>
              </a:rPr>
              <a:t>Nonlinear Relationships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199" y="1463040"/>
            <a:ext cx="7905566" cy="4359288"/>
          </a:xfrm>
          <a:prstGeom prst="rect">
            <a:avLst/>
          </a:prstGeom>
        </p:spPr>
        <p:txBody>
          <a:bodyPr vert="horz" lIns="0" tIns="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There are various mathematical models available apart from the three relationships you have learned. Examples include sinusoids, which are used to model cyclical phenomena, and  exponential decay curves, which are used to model radioactivity. </a:t>
            </a:r>
          </a:p>
          <a:p>
            <a:pPr marL="292100" indent="-292100">
              <a:spcBef>
                <a:spcPct val="50000"/>
              </a:spcBef>
            </a:pPr>
            <a:r>
              <a:rPr lang="en-US" sz="1800" dirty="0">
                <a:latin typeface="Helvetica Light"/>
              </a:rPr>
              <a:t>Combinations of different mathematical models represent even more complex phenomena.</a:t>
            </a:r>
          </a:p>
          <a:p>
            <a:pPr marL="0" indent="0">
              <a:spcAft>
                <a:spcPts val="1200"/>
              </a:spcAft>
              <a:buNone/>
            </a:pPr>
            <a:endParaRPr lang="en-US" sz="2000" dirty="0">
              <a:latin typeface="Helvetica Light"/>
            </a:endParaRPr>
          </a:p>
          <a:p>
            <a:pPr marL="0" indent="0">
              <a:spcAft>
                <a:spcPts val="1200"/>
              </a:spcAft>
              <a:buNone/>
            </a:pPr>
            <a:endParaRPr lang="en-US" sz="2000" dirty="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Tree>
    <p:extLst>
      <p:ext uri="{BB962C8B-B14F-4D97-AF65-F5344CB8AC3E}">
        <p14:creationId xmlns:p14="http://schemas.microsoft.com/office/powerpoint/2010/main" val="191411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0704"/>
            <a:ext cx="8229600" cy="460248"/>
          </a:xfrm>
        </p:spPr>
        <p:txBody>
          <a:bodyPr lIns="0" tIns="0"/>
          <a:lstStyle/>
          <a:p>
            <a:pPr marL="0" indent="0">
              <a:buNone/>
            </a:pPr>
            <a:r>
              <a:rPr lang="en-US" sz="2400" b="1" dirty="0">
                <a:latin typeface="Helvetica"/>
                <a:cs typeface="Helvetica"/>
              </a:rPr>
              <a:t>Predicting Values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199" y="1463040"/>
            <a:ext cx="7905566" cy="4359288"/>
          </a:xfrm>
          <a:prstGeom prst="rect">
            <a:avLst/>
          </a:prstGeom>
        </p:spPr>
        <p:txBody>
          <a:bodyPr vert="horz" lIns="0" tIns="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Relations, either learned as formulas or developed from graphs, can be used to predict values you have not measured directly.</a:t>
            </a:r>
          </a:p>
          <a:p>
            <a:pPr marL="292100" indent="-292100">
              <a:spcBef>
                <a:spcPct val="50000"/>
              </a:spcBef>
            </a:pPr>
            <a:r>
              <a:rPr lang="en-US" sz="1800" dirty="0">
                <a:latin typeface="Helvetica Light"/>
              </a:rPr>
              <a:t>Physicists use models to accurately predict how systems will behave: what circumstances might lead to a solar flare, how changes to a circuit will change the performance of a device, or how electromagnetic fields will affect a medical instrument.</a:t>
            </a:r>
          </a:p>
          <a:p>
            <a:pPr marL="0" indent="0">
              <a:spcAft>
                <a:spcPts val="1200"/>
              </a:spcAft>
              <a:buNone/>
            </a:pPr>
            <a:endParaRPr lang="en-US" sz="2000" dirty="0">
              <a:latin typeface="Helvetica Light"/>
            </a:endParaRPr>
          </a:p>
          <a:p>
            <a:pPr marL="0" indent="0">
              <a:spcAft>
                <a:spcPts val="1200"/>
              </a:spcAft>
              <a:buNone/>
            </a:pPr>
            <a:endParaRPr lang="en-US" sz="2000" dirty="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Tree>
    <p:extLst>
      <p:ext uri="{BB962C8B-B14F-4D97-AF65-F5344CB8AC3E}">
        <p14:creationId xmlns:p14="http://schemas.microsoft.com/office/powerpoint/2010/main" val="21500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51560"/>
            <a:ext cx="8229600" cy="3581754"/>
          </a:xfrm>
        </p:spPr>
        <p:txBody>
          <a:bodyPr lIns="0" tIns="0" rIns="0" bIns="0">
            <a:normAutofit/>
          </a:bodyPr>
          <a:lstStyle/>
          <a:p>
            <a:pPr marL="0" indent="0">
              <a:spcAft>
                <a:spcPts val="1000"/>
              </a:spcAft>
              <a:buNone/>
            </a:pPr>
            <a:r>
              <a:rPr lang="en-US" sz="2800" b="1" dirty="0">
                <a:solidFill>
                  <a:srgbClr val="B90000"/>
                </a:solidFill>
                <a:latin typeface="Helvetica"/>
                <a:cs typeface="Helvetica"/>
              </a:rPr>
              <a:t>Review</a:t>
            </a:r>
          </a:p>
          <a:p>
            <a:pPr marL="0" indent="0">
              <a:spcAft>
                <a:spcPts val="300"/>
              </a:spcAft>
              <a:buNone/>
            </a:pPr>
            <a:r>
              <a:rPr lang="en-US" sz="2200" b="1" dirty="0">
                <a:solidFill>
                  <a:srgbClr val="000000"/>
                </a:solidFill>
                <a:latin typeface="Helvetica"/>
                <a:cs typeface="Helvetica"/>
              </a:rPr>
              <a:t>Essential Questions</a:t>
            </a:r>
          </a:p>
          <a:p>
            <a:pPr>
              <a:spcAft>
                <a:spcPts val="1200"/>
              </a:spcAft>
            </a:pPr>
            <a:r>
              <a:rPr lang="en-US" sz="1800" dirty="0">
                <a:latin typeface="Helvetica Light"/>
                <a:cs typeface="Helvetica Light"/>
              </a:rPr>
              <a:t>What can be learned from graphs? </a:t>
            </a:r>
          </a:p>
          <a:p>
            <a:pPr>
              <a:spcAft>
                <a:spcPts val="1200"/>
              </a:spcAft>
            </a:pPr>
            <a:r>
              <a:rPr lang="en-US" sz="1800" dirty="0">
                <a:latin typeface="Helvetica Light"/>
                <a:cs typeface="Helvetica Light"/>
              </a:rPr>
              <a:t>What are some common relationships in graphs? </a:t>
            </a:r>
          </a:p>
          <a:p>
            <a:pPr>
              <a:spcAft>
                <a:spcPts val="1200"/>
              </a:spcAft>
            </a:pPr>
            <a:r>
              <a:rPr lang="en-US" sz="1800" dirty="0">
                <a:latin typeface="Helvetica Light"/>
                <a:cs typeface="Helvetica Light"/>
              </a:rPr>
              <a:t>How do scientists make predictions? </a:t>
            </a:r>
          </a:p>
          <a:p>
            <a:pPr marL="0" indent="0">
              <a:spcBef>
                <a:spcPts val="1200"/>
              </a:spcBef>
              <a:spcAft>
                <a:spcPts val="300"/>
              </a:spcAft>
              <a:buNone/>
            </a:pPr>
            <a:r>
              <a:rPr lang="en-US" sz="2200" b="1" dirty="0">
                <a:solidFill>
                  <a:srgbClr val="000000"/>
                </a:solidFill>
                <a:latin typeface="Helvetica"/>
                <a:cs typeface="Helvetica"/>
              </a:rPr>
              <a:t>Vocabulary</a:t>
            </a:r>
            <a:endParaRPr lang="en-US" sz="1800" dirty="0">
              <a:latin typeface="Helvetica Light"/>
              <a:cs typeface="Helvetica Light"/>
            </a:endParaRPr>
          </a:p>
          <a:p>
            <a:pPr marL="0" indent="0">
              <a:buNone/>
            </a:pPr>
            <a:endParaRPr lang="en-US" sz="2400" dirty="0">
              <a:latin typeface="Helvetica Light"/>
              <a:cs typeface="Helvetica Light"/>
            </a:endParaRPr>
          </a:p>
        </p:txBody>
      </p:sp>
      <p:sp>
        <p:nvSpPr>
          <p:cNvPr id="17" name="TextBox 16"/>
          <p:cNvSpPr txBox="1"/>
          <p:nvPr/>
        </p:nvSpPr>
        <p:spPr>
          <a:xfrm>
            <a:off x="457200" y="4079316"/>
            <a:ext cx="2735533" cy="1107996"/>
          </a:xfrm>
          <a:prstGeom prst="rect">
            <a:avLst/>
          </a:prstGeom>
          <a:noFill/>
        </p:spPr>
        <p:txBody>
          <a:bodyPr wrap="square" lIns="0" tIns="0" rIns="0" bIns="0" rtlCol="0" anchor="t" anchorCtr="0">
            <a:spAutoFit/>
          </a:bodyPr>
          <a:lstStyle/>
          <a:p>
            <a:pPr marL="285750" indent="-285750">
              <a:buFont typeface="Arial" pitchFamily="34" charset="0"/>
              <a:buChar char="•"/>
            </a:pPr>
            <a:r>
              <a:rPr lang="en-US" dirty="0">
                <a:latin typeface="Helvetica Light"/>
              </a:rPr>
              <a:t>independent variable</a:t>
            </a:r>
          </a:p>
          <a:p>
            <a:pPr marL="285750" indent="-285750">
              <a:buFont typeface="Arial" pitchFamily="34" charset="0"/>
              <a:buChar char="•"/>
            </a:pPr>
            <a:r>
              <a:rPr lang="en-US" dirty="0">
                <a:latin typeface="Helvetica Light"/>
              </a:rPr>
              <a:t>dependent variable</a:t>
            </a:r>
          </a:p>
          <a:p>
            <a:pPr marL="285750" indent="-285750">
              <a:buFont typeface="Arial" pitchFamily="34" charset="0"/>
              <a:buChar char="•"/>
            </a:pPr>
            <a:r>
              <a:rPr lang="en-US" dirty="0">
                <a:latin typeface="Helvetica Light"/>
              </a:rPr>
              <a:t>line of best fit</a:t>
            </a:r>
          </a:p>
          <a:p>
            <a:pPr marL="285750" indent="-285750">
              <a:buFont typeface="Arial"/>
              <a:buChar char="•"/>
            </a:pPr>
            <a:endParaRPr lang="en-US" dirty="0">
              <a:latin typeface="Helvetica Light"/>
              <a:cs typeface="Helvetica Light"/>
            </a:endParaRPr>
          </a:p>
        </p:txBody>
      </p:sp>
      <p:sp>
        <p:nvSpPr>
          <p:cNvPr id="2" name="TextBox 1"/>
          <p:cNvSpPr txBox="1"/>
          <p:nvPr/>
        </p:nvSpPr>
        <p:spPr>
          <a:xfrm>
            <a:off x="4136994" y="4079316"/>
            <a:ext cx="3391269"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Light"/>
              </a:rPr>
              <a:t>linear relationship</a:t>
            </a:r>
          </a:p>
          <a:p>
            <a:pPr marL="285750" indent="-285750">
              <a:buFont typeface="Arial" panose="020B0604020202020204" pitchFamily="34" charset="0"/>
              <a:buChar char="•"/>
            </a:pPr>
            <a:r>
              <a:rPr lang="en-US" dirty="0">
                <a:latin typeface="Helvetica Light"/>
              </a:rPr>
              <a:t>quadratic relationship</a:t>
            </a:r>
          </a:p>
          <a:p>
            <a:pPr marL="285750" indent="-285750">
              <a:buFont typeface="Arial" panose="020B0604020202020204" pitchFamily="34" charset="0"/>
              <a:buChar char="•"/>
            </a:pPr>
            <a:r>
              <a:rPr lang="en-US" dirty="0">
                <a:latin typeface="Helvetica Light"/>
              </a:rPr>
              <a:t>inverse relationship</a:t>
            </a:r>
          </a:p>
        </p:txBody>
      </p:sp>
    </p:spTree>
    <p:extLst>
      <p:ext uri="{BB962C8B-B14F-4D97-AF65-F5344CB8AC3E}">
        <p14:creationId xmlns:p14="http://schemas.microsoft.com/office/powerpoint/2010/main" val="360978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85576"/>
          </a:xfrm>
        </p:spPr>
        <p:txBody>
          <a:bodyPr lIns="0" tIns="0" rIns="0" bIns="0"/>
          <a:lstStyle/>
          <a:p>
            <a:pPr marL="0" indent="0">
              <a:spcAft>
                <a:spcPts val="1000"/>
              </a:spcAft>
              <a:buNone/>
            </a:pPr>
            <a:r>
              <a:rPr lang="en-US" sz="2800" b="1" dirty="0">
                <a:solidFill>
                  <a:srgbClr val="B90000"/>
                </a:solidFill>
                <a:latin typeface="Helvetica"/>
                <a:cs typeface="Helvetica"/>
              </a:rPr>
              <a:t>Essential Questions</a:t>
            </a:r>
          </a:p>
          <a:p>
            <a:pPr>
              <a:spcAft>
                <a:spcPts val="1200"/>
              </a:spcAft>
            </a:pPr>
            <a:r>
              <a:rPr lang="en-US" sz="1800" dirty="0">
                <a:latin typeface="Helvetica Light"/>
                <a:cs typeface="Helvetica Light"/>
              </a:rPr>
              <a:t>What can be learned from graphs? </a:t>
            </a:r>
          </a:p>
          <a:p>
            <a:pPr>
              <a:spcAft>
                <a:spcPts val="1200"/>
              </a:spcAft>
            </a:pPr>
            <a:r>
              <a:rPr lang="en-US" sz="1800" dirty="0">
                <a:latin typeface="Helvetica Light"/>
                <a:cs typeface="Helvetica Light"/>
              </a:rPr>
              <a:t>What are some common relationships in graphs? </a:t>
            </a:r>
          </a:p>
          <a:p>
            <a:pPr>
              <a:spcAft>
                <a:spcPts val="1200"/>
              </a:spcAft>
            </a:pPr>
            <a:r>
              <a:rPr lang="en-US" sz="1800" dirty="0">
                <a:latin typeface="Helvetica Light"/>
                <a:cs typeface="Helvetica Light"/>
              </a:rPr>
              <a:t>How do scientists make predictions? </a:t>
            </a: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Tree>
    <p:extLst>
      <p:ext uri="{BB962C8B-B14F-4D97-AF65-F5344CB8AC3E}">
        <p14:creationId xmlns:p14="http://schemas.microsoft.com/office/powerpoint/2010/main" val="8513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45920"/>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rPr>
              <a:t>slope</a:t>
            </a:r>
            <a:endParaRPr lang="en-US" sz="18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Content Placeholder 2"/>
          <p:cNvSpPr txBox="1">
            <a:spLocks/>
          </p:cNvSpPr>
          <p:nvPr/>
        </p:nvSpPr>
        <p:spPr>
          <a:xfrm>
            <a:off x="4566163" y="1683901"/>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dirty="0">
                <a:latin typeface="Helvetica Light"/>
              </a:rPr>
              <a:t>independent variable</a:t>
            </a:r>
          </a:p>
          <a:p>
            <a:r>
              <a:rPr lang="en-US" sz="1800" dirty="0">
                <a:latin typeface="Helvetica Light"/>
              </a:rPr>
              <a:t>dependent variable</a:t>
            </a:r>
          </a:p>
          <a:p>
            <a:r>
              <a:rPr lang="en-US" sz="1800" dirty="0">
                <a:latin typeface="Helvetica Light"/>
              </a:rPr>
              <a:t>line of best fit</a:t>
            </a:r>
          </a:p>
          <a:p>
            <a:r>
              <a:rPr lang="en-US" sz="1800" dirty="0">
                <a:latin typeface="Helvetica Light"/>
              </a:rPr>
              <a:t>linear relationship</a:t>
            </a:r>
          </a:p>
          <a:p>
            <a:r>
              <a:rPr lang="en-US" sz="1800" dirty="0">
                <a:latin typeface="Helvetica Light"/>
              </a:rPr>
              <a:t>quadratic relationship</a:t>
            </a:r>
          </a:p>
          <a:p>
            <a:r>
              <a:rPr lang="en-US" sz="1800" dirty="0">
                <a:latin typeface="Helvetica Light"/>
              </a:rPr>
              <a:t>inverse relationship</a:t>
            </a:r>
          </a:p>
          <a:p>
            <a:endParaRPr lang="en-US" sz="1800" dirty="0">
              <a:latin typeface="Helvetica Light"/>
            </a:endParaRPr>
          </a:p>
          <a:p>
            <a:pPr marL="0" indent="0">
              <a:buNone/>
            </a:pPr>
            <a:endParaRPr lang="en-US" sz="1800" dirty="0"/>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105156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B90000"/>
                </a:solidFill>
                <a:latin typeface="Helvetica"/>
                <a:cs typeface="Helvetica"/>
              </a:rPr>
              <a:t>Vocabulary</a:t>
            </a:r>
          </a:p>
        </p:txBody>
      </p:sp>
    </p:spTree>
    <p:extLst>
      <p:ext uri="{BB962C8B-B14F-4D97-AF65-F5344CB8AC3E}">
        <p14:creationId xmlns:p14="http://schemas.microsoft.com/office/powerpoint/2010/main" val="281521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0248"/>
          </a:xfrm>
        </p:spPr>
        <p:txBody>
          <a:bodyPr lIns="0" tIns="0"/>
          <a:lstStyle/>
          <a:p>
            <a:pPr marL="0" indent="0">
              <a:buNone/>
            </a:pPr>
            <a:r>
              <a:rPr lang="en-US" sz="2400" b="1" dirty="0">
                <a:latin typeface="Helvetica"/>
                <a:cs typeface="Helvetica"/>
              </a:rPr>
              <a:t>Identifying Variables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8" name="Rectangle 2" descr="ICB_BulletedTxt_Content"/>
          <p:cNvSpPr txBox="1">
            <a:spLocks noChangeArrowheads="1"/>
          </p:cNvSpPr>
          <p:nvPr/>
        </p:nvSpPr>
        <p:spPr bwMode="auto">
          <a:xfrm>
            <a:off x="457199" y="1463040"/>
            <a:ext cx="7630357" cy="20313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t" anchorCtr="0" compatLnSpc="1">
            <a:prstTxWarp prst="textNoShape">
              <a:avLst/>
            </a:prstTxWarp>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A variable is any factor that might affect the behavior of an experimental setup.</a:t>
            </a:r>
          </a:p>
          <a:p>
            <a:pPr marL="292100" indent="-292100">
              <a:spcBef>
                <a:spcPct val="50000"/>
              </a:spcBef>
            </a:pPr>
            <a:r>
              <a:rPr lang="en-US" sz="1800" dirty="0">
                <a:latin typeface="Helvetica Light"/>
              </a:rPr>
              <a:t>The </a:t>
            </a:r>
            <a:r>
              <a:rPr lang="en-US" sz="1800" b="1" dirty="0">
                <a:latin typeface="Helvetica Light"/>
              </a:rPr>
              <a:t>independent variable </a:t>
            </a:r>
            <a:r>
              <a:rPr lang="en-US" sz="1800" dirty="0">
                <a:latin typeface="Helvetica Light"/>
              </a:rPr>
              <a:t>is the factor that is changed or manipulated during the experiment.</a:t>
            </a:r>
          </a:p>
          <a:p>
            <a:pPr marL="292100" indent="-292100">
              <a:spcBef>
                <a:spcPct val="50000"/>
              </a:spcBef>
            </a:pPr>
            <a:r>
              <a:rPr lang="en-US" sz="1800" dirty="0">
                <a:latin typeface="Helvetica Light"/>
              </a:rPr>
              <a:t>The </a:t>
            </a:r>
            <a:r>
              <a:rPr lang="en-US" sz="1800" b="1" dirty="0">
                <a:latin typeface="Helvetica Light"/>
              </a:rPr>
              <a:t>dependent variable </a:t>
            </a:r>
            <a:r>
              <a:rPr lang="en-US" sz="1800" dirty="0">
                <a:latin typeface="Helvetica Light"/>
              </a:rPr>
              <a:t>is the factor that depends on the independent variable.</a:t>
            </a:r>
          </a:p>
        </p:txBody>
      </p:sp>
    </p:spTree>
    <p:extLst>
      <p:ext uri="{BB962C8B-B14F-4D97-AF65-F5344CB8AC3E}">
        <p14:creationId xmlns:p14="http://schemas.microsoft.com/office/powerpoint/2010/main" val="319103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0248"/>
          </a:xfrm>
        </p:spPr>
        <p:txBody>
          <a:bodyPr lIns="0" tIns="0"/>
          <a:lstStyle/>
          <a:p>
            <a:pPr marL="0" indent="0">
              <a:buNone/>
            </a:pPr>
            <a:r>
              <a:rPr lang="en-US" sz="2400" b="1" dirty="0">
                <a:latin typeface="Helvetica"/>
                <a:cs typeface="Helvetica"/>
              </a:rPr>
              <a:t>Identifying Variables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8" name="Rectangle 2" descr="ICB_BulletedTxt_Content"/>
          <p:cNvSpPr txBox="1">
            <a:spLocks noChangeArrowheads="1"/>
          </p:cNvSpPr>
          <p:nvPr/>
        </p:nvSpPr>
        <p:spPr bwMode="auto">
          <a:xfrm>
            <a:off x="457199" y="1463040"/>
            <a:ext cx="7630357" cy="20774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t" anchorCtr="0" compatLnSpc="1">
            <a:prstTxWarp prst="textNoShape">
              <a:avLst/>
            </a:prstTxWarp>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Graphs are one way to communicate data. They can show how the dependent variable changes with the independent variable.</a:t>
            </a:r>
          </a:p>
          <a:p>
            <a:pPr marL="292100" indent="-292100">
              <a:spcBef>
                <a:spcPct val="50000"/>
              </a:spcBef>
            </a:pPr>
            <a:r>
              <a:rPr lang="en-US" sz="1800" dirty="0">
                <a:latin typeface="Helvetica Light"/>
              </a:rPr>
              <a:t>A line graph shows how the dependent variable changes with the independent variable.</a:t>
            </a:r>
          </a:p>
          <a:p>
            <a:pPr marL="292100" indent="-292100">
              <a:spcBef>
                <a:spcPct val="50000"/>
              </a:spcBef>
            </a:pPr>
            <a:r>
              <a:rPr lang="en-US" sz="1800" dirty="0">
                <a:latin typeface="Helvetica Light"/>
              </a:rPr>
              <a:t>The </a:t>
            </a:r>
            <a:r>
              <a:rPr lang="en-US" sz="1800" b="1" dirty="0">
                <a:latin typeface="Helvetica Light"/>
              </a:rPr>
              <a:t>line of best fit </a:t>
            </a:r>
            <a:r>
              <a:rPr lang="en-US" sz="1800" dirty="0">
                <a:latin typeface="Helvetica Light"/>
              </a:rPr>
              <a:t>is drawn as close to all the data points as possible.</a:t>
            </a:r>
          </a:p>
          <a:p>
            <a:pPr marL="692150" lvl="1" indent="-292100">
              <a:spcBef>
                <a:spcPct val="50000"/>
              </a:spcBef>
            </a:pPr>
            <a:r>
              <a:rPr lang="en-US" sz="1400" dirty="0">
                <a:latin typeface="Helvetica Light"/>
              </a:rPr>
              <a:t>The line of best fit is a better model for predictions than any one point along the line.</a:t>
            </a:r>
          </a:p>
        </p:txBody>
      </p:sp>
    </p:spTree>
    <p:extLst>
      <p:ext uri="{BB962C8B-B14F-4D97-AF65-F5344CB8AC3E}">
        <p14:creationId xmlns:p14="http://schemas.microsoft.com/office/powerpoint/2010/main" val="120956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1560"/>
            <a:ext cx="8229600" cy="460248"/>
          </a:xfrm>
        </p:spPr>
        <p:txBody>
          <a:bodyPr lIns="0" tIns="0"/>
          <a:lstStyle/>
          <a:p>
            <a:pPr marL="0" indent="0">
              <a:buNone/>
            </a:pPr>
            <a:r>
              <a:rPr lang="en-US" sz="2400" b="1" dirty="0">
                <a:latin typeface="Helvetica"/>
                <a:cs typeface="Helvetica"/>
              </a:rPr>
              <a:t>Identifying Variables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graphicFrame>
        <p:nvGraphicFramePr>
          <p:cNvPr id="8" name="Table 7"/>
          <p:cNvGraphicFramePr>
            <a:graphicFrameLocks noGrp="1"/>
          </p:cNvGraphicFramePr>
          <p:nvPr>
            <p:extLst>
              <p:ext uri="{D42A27DB-BD31-4B8C-83A1-F6EECF244321}">
                <p14:modId xmlns:p14="http://schemas.microsoft.com/office/powerpoint/2010/main" val="2983292273"/>
              </p:ext>
            </p:extLst>
          </p:nvPr>
        </p:nvGraphicFramePr>
        <p:xfrm>
          <a:off x="457200" y="1645920"/>
          <a:ext cx="8067126" cy="460429"/>
        </p:xfrm>
        <a:graphic>
          <a:graphicData uri="http://schemas.openxmlformats.org/drawingml/2006/table">
            <a:tbl>
              <a:tblPr firstRow="1" bandRow="1">
                <a:tableStyleId>{5C22544A-7EE6-4342-B048-85BDC9FD1C3A}</a:tableStyleId>
              </a:tblPr>
              <a:tblGrid>
                <a:gridCol w="8067126">
                  <a:extLst>
                    <a:ext uri="{9D8B030D-6E8A-4147-A177-3AD203B41FA5}">
                      <a16:colId xmlns:a16="http://schemas.microsoft.com/office/drawing/2014/main" val="20000"/>
                    </a:ext>
                  </a:extLst>
                </a:gridCol>
              </a:tblGrid>
              <a:tr h="460429">
                <a:tc>
                  <a:txBody>
                    <a:bodyPr/>
                    <a:lstStyle/>
                    <a:p>
                      <a:pPr>
                        <a:spcAft>
                          <a:spcPts val="1200"/>
                        </a:spcAft>
                      </a:pPr>
                      <a:r>
                        <a:rPr lang="en-US" b="0" i="1" dirty="0">
                          <a:solidFill>
                            <a:schemeClr val="tx1"/>
                          </a:solidFill>
                          <a:latin typeface="Helvetica"/>
                          <a:cs typeface="Helvetica"/>
                        </a:rPr>
                        <a:t>Concepts in Motion</a:t>
                      </a:r>
                    </a:p>
                  </a:txBody>
                  <a:tcPr marL="457200">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554480"/>
            <a:ext cx="533400" cy="431800"/>
          </a:xfrm>
          <a:prstGeom prst="rect">
            <a:avLst/>
          </a:prstGeom>
        </p:spPr>
      </p:pic>
      <p:pic>
        <p:nvPicPr>
          <p:cNvPr id="10" name="Picture 9" descr="Ch01_57">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86280"/>
            <a:ext cx="6096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2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0704"/>
            <a:ext cx="8229600" cy="460248"/>
          </a:xfrm>
        </p:spPr>
        <p:txBody>
          <a:bodyPr lIns="0" tIns="0"/>
          <a:lstStyle/>
          <a:p>
            <a:pPr marL="0" indent="0">
              <a:buNone/>
            </a:pPr>
            <a:r>
              <a:rPr lang="en-US" sz="2400" b="1" dirty="0">
                <a:latin typeface="Helvetica"/>
                <a:cs typeface="Helvetica"/>
              </a:rPr>
              <a:t>Linear Relationships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200" y="1463040"/>
            <a:ext cx="4150938" cy="4359288"/>
          </a:xfrm>
          <a:prstGeom prst="rect">
            <a:avLst/>
          </a:prstGeom>
        </p:spPr>
        <p:txBody>
          <a:bodyPr vert="horz" lIns="0" tIns="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When the line of best fit is a straight line, there is a lineal relationship between the two variables. </a:t>
            </a:r>
          </a:p>
          <a:p>
            <a:pPr marL="292100" indent="-292100">
              <a:spcBef>
                <a:spcPct val="50000"/>
              </a:spcBef>
            </a:pPr>
            <a:r>
              <a:rPr lang="en-US" sz="1800" dirty="0">
                <a:latin typeface="Helvetica Light"/>
              </a:rPr>
              <a:t>In a </a:t>
            </a:r>
            <a:r>
              <a:rPr lang="en-US" sz="1800" b="1" dirty="0">
                <a:latin typeface="Helvetica Light"/>
              </a:rPr>
              <a:t>linear relationship,</a:t>
            </a:r>
            <a:r>
              <a:rPr lang="en-US" sz="1800" dirty="0">
                <a:latin typeface="Helvetica Light"/>
              </a:rPr>
              <a:t> the dependent variable varies linearly with the independent variable.</a:t>
            </a:r>
          </a:p>
          <a:p>
            <a:pPr marL="292100" indent="-292100">
              <a:spcBef>
                <a:spcPct val="50000"/>
              </a:spcBef>
            </a:pPr>
            <a:r>
              <a:rPr lang="en-US" sz="1800" dirty="0">
                <a:latin typeface="Helvetica Light"/>
              </a:rPr>
              <a:t>A linear relationship can be written as an equation: </a:t>
            </a:r>
            <a:r>
              <a:rPr lang="en-US" sz="1800" i="1" dirty="0">
                <a:latin typeface="Helvetica Light"/>
              </a:rPr>
              <a:t>y</a:t>
            </a:r>
            <a:r>
              <a:rPr lang="en-US" sz="1800" dirty="0">
                <a:latin typeface="Helvetica Light"/>
              </a:rPr>
              <a:t> = </a:t>
            </a:r>
            <a:r>
              <a:rPr lang="en-US" sz="1800" i="1" dirty="0">
                <a:latin typeface="Helvetica Light"/>
              </a:rPr>
              <a:t>mx</a:t>
            </a:r>
            <a:r>
              <a:rPr lang="en-US" sz="1800" dirty="0">
                <a:latin typeface="Helvetica Light"/>
              </a:rPr>
              <a:t> + </a:t>
            </a:r>
            <a:r>
              <a:rPr lang="en-US" sz="1800" i="1" dirty="0">
                <a:latin typeface="Helvetica Light"/>
              </a:rPr>
              <a:t>b</a:t>
            </a:r>
            <a:r>
              <a:rPr lang="en-US" sz="1800" dirty="0">
                <a:latin typeface="Helvetica Light"/>
              </a:rPr>
              <a:t>.</a:t>
            </a:r>
          </a:p>
          <a:p>
            <a:pPr marL="692150" lvl="1" indent="-292100">
              <a:spcBef>
                <a:spcPct val="50000"/>
              </a:spcBef>
            </a:pPr>
            <a:r>
              <a:rPr lang="en-US" sz="1600" i="1" dirty="0">
                <a:latin typeface="Helvetica Light"/>
              </a:rPr>
              <a:t>b</a:t>
            </a:r>
            <a:r>
              <a:rPr lang="en-US" sz="1600" dirty="0">
                <a:latin typeface="Helvetica Light"/>
              </a:rPr>
              <a:t> is the </a:t>
            </a:r>
            <a:r>
              <a:rPr lang="en-US" sz="1600" i="1" dirty="0">
                <a:latin typeface="Helvetica Light"/>
              </a:rPr>
              <a:t>y</a:t>
            </a:r>
            <a:r>
              <a:rPr lang="en-US" sz="1600" dirty="0">
                <a:latin typeface="Helvetica Light"/>
              </a:rPr>
              <a:t>-intercept (the point at which the line crosses the </a:t>
            </a:r>
            <a:r>
              <a:rPr lang="en-US" sz="1600" i="1" dirty="0">
                <a:latin typeface="Helvetica Light"/>
              </a:rPr>
              <a:t>y</a:t>
            </a:r>
            <a:r>
              <a:rPr lang="en-US" sz="1600" dirty="0">
                <a:latin typeface="Helvetica Light"/>
              </a:rPr>
              <a:t>-axis)</a:t>
            </a:r>
          </a:p>
          <a:p>
            <a:pPr marL="692150" lvl="1" indent="-292100">
              <a:spcBef>
                <a:spcPct val="50000"/>
              </a:spcBef>
            </a:pPr>
            <a:r>
              <a:rPr lang="en-US" sz="1600" i="1" dirty="0">
                <a:latin typeface="Helvetica Light"/>
              </a:rPr>
              <a:t>m</a:t>
            </a:r>
            <a:r>
              <a:rPr lang="en-US" sz="1600" dirty="0">
                <a:latin typeface="Helvetica Light"/>
              </a:rPr>
              <a:t> is the slope of the line and can be found using the equation</a:t>
            </a:r>
          </a:p>
          <a:p>
            <a:pPr marL="0" indent="0">
              <a:spcBef>
                <a:spcPct val="50000"/>
              </a:spcBef>
              <a:buNone/>
            </a:pPr>
            <a:r>
              <a:rPr lang="en-US" sz="1800" dirty="0">
                <a:latin typeface="Helvetica Light"/>
              </a:rPr>
              <a:t>		</a:t>
            </a:r>
          </a:p>
          <a:p>
            <a:pPr marL="0" indent="0">
              <a:spcAft>
                <a:spcPts val="1200"/>
              </a:spcAft>
              <a:buNone/>
            </a:pPr>
            <a:endParaRPr lang="en-US" sz="2000" dirty="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98828" y="1458912"/>
            <a:ext cx="3613682"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64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0704"/>
            <a:ext cx="8229600" cy="460248"/>
          </a:xfrm>
        </p:spPr>
        <p:txBody>
          <a:bodyPr lIns="0" tIns="0"/>
          <a:lstStyle/>
          <a:p>
            <a:pPr marL="0" indent="0">
              <a:buNone/>
            </a:pPr>
            <a:r>
              <a:rPr lang="en-US" sz="2400" b="1" dirty="0">
                <a:latin typeface="Helvetica"/>
                <a:cs typeface="Helvetica"/>
              </a:rPr>
              <a:t>Linear Relationships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200" y="1463040"/>
            <a:ext cx="3685032" cy="4359288"/>
          </a:xfrm>
          <a:prstGeom prst="rect">
            <a:avLst/>
          </a:prstGeom>
        </p:spPr>
        <p:txBody>
          <a:bodyPr vert="horz" lIns="0" tIns="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The slope is the ratio of the vertical change to the horizontal change. To find the slope, select two points, A and B, far apart on the line. The vertical change, or rise, </a:t>
            </a:r>
            <a:r>
              <a:rPr lang="en-US" sz="1800" dirty="0" err="1">
                <a:latin typeface="Helvetica Light"/>
              </a:rPr>
              <a:t>Δ</a:t>
            </a:r>
            <a:r>
              <a:rPr lang="en-US" sz="1800" i="1" dirty="0" err="1">
                <a:latin typeface="Helvetica Light"/>
              </a:rPr>
              <a:t>y</a:t>
            </a:r>
            <a:r>
              <a:rPr lang="en-US" sz="1800" dirty="0">
                <a:latin typeface="Helvetica Light"/>
              </a:rPr>
              <a:t>, is the difference between the vertical values of A and B. The horizontal change, or run, </a:t>
            </a:r>
            <a:r>
              <a:rPr lang="en-US" sz="1800" dirty="0" err="1">
                <a:latin typeface="Helvetica Light"/>
              </a:rPr>
              <a:t>Δ</a:t>
            </a:r>
            <a:r>
              <a:rPr lang="en-US" sz="1800" i="1" dirty="0" err="1">
                <a:latin typeface="Helvetica Light"/>
              </a:rPr>
              <a:t>x</a:t>
            </a:r>
            <a:r>
              <a:rPr lang="en-US" sz="1800" dirty="0">
                <a:latin typeface="Helvetica Light"/>
              </a:rPr>
              <a:t>, is the difference between the horizontal values of A and B.</a:t>
            </a:r>
          </a:p>
          <a:p>
            <a:pPr marL="0" indent="0">
              <a:spcAft>
                <a:spcPts val="1200"/>
              </a:spcAft>
              <a:buNone/>
            </a:pPr>
            <a:endParaRPr lang="en-US" sz="1800" dirty="0">
              <a:latin typeface="Helvetica Light"/>
            </a:endParaRPr>
          </a:p>
          <a:p>
            <a:pPr marL="0" indent="0">
              <a:spcAft>
                <a:spcPts val="1200"/>
              </a:spcAft>
              <a:buNone/>
            </a:pPr>
            <a:endParaRPr lang="en-US" sz="2000" dirty="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138" y="1606759"/>
            <a:ext cx="3718613" cy="351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354" y="4601992"/>
            <a:ext cx="2396724" cy="5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47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0704"/>
            <a:ext cx="8229600" cy="460248"/>
          </a:xfrm>
        </p:spPr>
        <p:txBody>
          <a:bodyPr lIns="0" tIns="0"/>
          <a:lstStyle/>
          <a:p>
            <a:pPr marL="0" indent="0">
              <a:buNone/>
            </a:pPr>
            <a:r>
              <a:rPr lang="en-US" sz="2400" b="1" dirty="0">
                <a:latin typeface="Helvetica"/>
                <a:cs typeface="Helvetica"/>
              </a:rPr>
              <a:t>Nonlinear Relationships</a:t>
            </a:r>
          </a:p>
          <a:p>
            <a:pPr marL="0" indent="0">
              <a:buNone/>
            </a:pPr>
            <a:endParaRPr lang="en-US" sz="2400" dirty="0">
              <a:latin typeface="Helvetica Light"/>
              <a:cs typeface="Helvetica Light"/>
            </a:endParaRPr>
          </a:p>
        </p:txBody>
      </p:sp>
      <p:pic>
        <p:nvPicPr>
          <p:cNvPr id="5" name="Picture 4" descr="PPP_Bann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Content Placeholder 2"/>
          <p:cNvSpPr txBox="1">
            <a:spLocks/>
          </p:cNvSpPr>
          <p:nvPr/>
        </p:nvSpPr>
        <p:spPr>
          <a:xfrm>
            <a:off x="457200" y="1463040"/>
            <a:ext cx="4629705" cy="4359288"/>
          </a:xfrm>
          <a:prstGeom prst="rect">
            <a:avLst/>
          </a:prstGeom>
        </p:spPr>
        <p:txBody>
          <a:bodyPr vert="horz" lIns="0" tIns="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indent="-292100">
              <a:spcBef>
                <a:spcPct val="50000"/>
              </a:spcBef>
            </a:pPr>
            <a:r>
              <a:rPr lang="en-US" sz="1800" dirty="0">
                <a:latin typeface="Helvetica Light"/>
              </a:rPr>
              <a:t>When the graph is not a straight line, it means that the relationship between the dependent variable and the independent variable is not linear.</a:t>
            </a:r>
          </a:p>
          <a:p>
            <a:pPr marL="292100" indent="-292100">
              <a:spcBef>
                <a:spcPct val="50000"/>
              </a:spcBef>
            </a:pPr>
            <a:r>
              <a:rPr lang="en-US" sz="1800" dirty="0">
                <a:latin typeface="Helvetica Light"/>
              </a:rPr>
              <a:t>There are many types of nonlinear relationships in science. Two of the most common are the quadratic and inverse relationships.</a:t>
            </a:r>
          </a:p>
          <a:p>
            <a:pPr marL="292100" indent="-292100">
              <a:spcBef>
                <a:spcPct val="50000"/>
              </a:spcBef>
            </a:pPr>
            <a:r>
              <a:rPr lang="en-US" sz="1800" dirty="0">
                <a:latin typeface="Helvetica Light"/>
              </a:rPr>
              <a:t>A </a:t>
            </a:r>
            <a:r>
              <a:rPr lang="en-US" sz="1800" b="1" dirty="0">
                <a:latin typeface="Helvetica Light"/>
              </a:rPr>
              <a:t>quadratic relationship </a:t>
            </a:r>
            <a:r>
              <a:rPr lang="en-US" sz="1800" dirty="0">
                <a:latin typeface="Helvetica Light"/>
              </a:rPr>
              <a:t>exists when one variable depends on the square of another.</a:t>
            </a:r>
          </a:p>
          <a:p>
            <a:pPr marL="292100" indent="-292100">
              <a:spcBef>
                <a:spcPct val="50000"/>
              </a:spcBef>
            </a:pPr>
            <a:r>
              <a:rPr lang="en-US" sz="1800" dirty="0">
                <a:latin typeface="Helvetica Light"/>
              </a:rPr>
              <a:t>A quadratic relationship can be represented by the following equation:</a:t>
            </a:r>
          </a:p>
          <a:p>
            <a:pPr marL="0" indent="0">
              <a:spcBef>
                <a:spcPct val="50000"/>
              </a:spcBef>
              <a:buNone/>
            </a:pPr>
            <a:r>
              <a:rPr lang="en-US" sz="1800" dirty="0">
                <a:latin typeface="Helvetica Light"/>
              </a:rPr>
              <a:t> 			</a:t>
            </a:r>
            <a:r>
              <a:rPr lang="en-US" sz="1800" i="1" dirty="0">
                <a:latin typeface="Helvetica Light"/>
              </a:rPr>
              <a:t>y = ax</a:t>
            </a:r>
            <a:r>
              <a:rPr lang="en-US" sz="1800" i="1" baseline="30000" dirty="0">
                <a:latin typeface="Helvetica Light"/>
              </a:rPr>
              <a:t>2</a:t>
            </a:r>
            <a:r>
              <a:rPr lang="en-US" sz="1800" i="1" dirty="0">
                <a:latin typeface="Helvetica Light"/>
              </a:rPr>
              <a:t> + </a:t>
            </a:r>
            <a:r>
              <a:rPr lang="en-US" sz="1800" i="1" dirty="0" err="1">
                <a:latin typeface="Helvetica Light"/>
              </a:rPr>
              <a:t>bx</a:t>
            </a:r>
            <a:r>
              <a:rPr lang="en-US" sz="1800" i="1" dirty="0">
                <a:latin typeface="Helvetica Light"/>
              </a:rPr>
              <a:t> + c</a:t>
            </a:r>
            <a:endParaRPr lang="en-US" sz="600" dirty="0">
              <a:latin typeface="Helvetica Light"/>
            </a:endParaRPr>
          </a:p>
          <a:p>
            <a:pPr marL="0" indent="0">
              <a:spcAft>
                <a:spcPts val="1200"/>
              </a:spcAft>
              <a:buNone/>
            </a:pPr>
            <a:endParaRPr lang="en-US" sz="1800" dirty="0">
              <a:latin typeface="Helvetica Light"/>
            </a:endParaRPr>
          </a:p>
          <a:p>
            <a:pPr marL="0" indent="0">
              <a:spcAft>
                <a:spcPts val="1200"/>
              </a:spcAft>
              <a:buNone/>
            </a:pPr>
            <a:endParaRPr lang="en-US" sz="2000" dirty="0">
              <a:latin typeface="Helvetica Light"/>
              <a:cs typeface="Helvetica Light"/>
            </a:endParaRPr>
          </a:p>
        </p:txBody>
      </p:sp>
      <p:sp>
        <p:nvSpPr>
          <p:cNvPr id="7"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Graphing Data</a:t>
            </a:r>
          </a:p>
        </p:txBody>
      </p:sp>
      <p:sp>
        <p:nvSpPr>
          <p:cNvPr id="12"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769427" y="1299994"/>
            <a:ext cx="4159491" cy="381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781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2485</TotalTime>
  <Words>702</Words>
  <Application>Microsoft Office PowerPoint</Application>
  <PresentationFormat>On-screen Show (4:3)</PresentationFormat>
  <Paragraphs>95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 Math</vt:lpstr>
      <vt:lpstr>Helvetica</vt:lpstr>
      <vt:lpstr>Helvetica Light</vt:lpstr>
      <vt:lpstr>Office Theme</vt:lpstr>
      <vt:lpstr>Section 4:  Graphing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Waddell, Jack N.</cp:lastModifiedBy>
  <cp:revision>116</cp:revision>
  <cp:lastPrinted>2013-07-12T13:26:33Z</cp:lastPrinted>
  <dcterms:created xsi:type="dcterms:W3CDTF">2013-07-09T14:24:31Z</dcterms:created>
  <dcterms:modified xsi:type="dcterms:W3CDTF">2018-08-14T20:48:01Z</dcterms:modified>
</cp:coreProperties>
</file>