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sldIdLst>
    <p:sldId id="256" r:id="rId2"/>
    <p:sldId id="258" r:id="rId3"/>
    <p:sldId id="269" r:id="rId4"/>
    <p:sldId id="257" r:id="rId5"/>
    <p:sldId id="259" r:id="rId6"/>
    <p:sldId id="270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0000"/>
    <a:srgbClr val="EAEAE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DD57F3-FCA0-48E3-A10B-80BD0B3E9F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F55A8-D56B-4DFE-810B-ED4C9E1F7F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82C9E5-AAE0-49C1-95D3-35C37D5DB579}" type="datetimeFigureOut">
              <a:rPr lang="en-US"/>
              <a:pPr>
                <a:defRPr/>
              </a:pPr>
              <a:t>9/9/2020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7DDAD7C-5DA1-4D60-8930-B9C078163C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B8B8BC-64A3-49DD-A815-A3C18B9A0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6B88E-D0AD-44E2-A686-84C4CEE726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451FC-2C74-4542-BAC8-53B7779506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653F4B-3B52-43D0-8959-FDB49C51F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59545108-28F0-4909-8D7F-04FBCE78F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BE9DF495-3C5A-4BC1-876E-E33FA88C3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BA4F0A6-04AB-46F2-BA2F-0045EC2DB2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41701DF-B656-4866-AA8D-91606F183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3726CC9-D243-4E23-BBFD-909921085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06F7-DA98-4A17-9037-DF2991F93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95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E2B73-C494-4536-B78D-AFB630EC4B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C5C729-34CC-4D47-B5AB-1D49486CB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5C1752-8AE9-444E-B170-C34CD4252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D432-70BE-4315-B913-DF8E2466C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65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ACD90D-33BA-4FDE-A31E-3FA8CFF686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94F9C9-2F18-4FFC-94E8-112067BF2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A15387-FA67-455C-8BEA-891314282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23728-55EE-49F9-8FF2-F58084D1D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74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C8CFF2-4D7F-45C0-83C7-BE63A5FF88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95949A-7F74-41BF-BE50-3EF0747E57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75287A-CC60-4E56-A56F-C9A6DEB3C2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F859E-30C1-479B-BED6-7EC725C508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917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9E84A9B-46DA-4BA8-86AF-576506F71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11BF29A-FE53-4657-AC7E-BA8DFF53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D27C1C3-3877-4F77-BF8B-80C24B131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8864D-400A-49CB-B50A-491AA41399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798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85B5552-E66B-49CB-B34B-4C6BBDBEB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8CFA713-4CC4-49BA-B589-5EE88F8979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EFD5C0D-C992-478E-89B0-35BDE3634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35927-AA0D-4059-A2A3-83C0CE31E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065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1F3232-28CE-48A5-BF3A-68C823EC5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C8274B-E60E-4F3D-ABAF-A30913D4B5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DE2A7-701B-4F7E-8794-E0DF95B497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0F968-F897-438C-A15E-B8BC9AA30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94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1D89B0-AA9C-4563-91FB-4997AA4BE1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66F704-A479-4E2D-B261-75A0CD1A4C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4D5FA-95B8-421E-8A41-D0DEBA2BA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5C79-5D46-4BD9-8D25-A754EDCBF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08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AC44C1-0090-4748-B63C-C4259256E3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E73A04-A291-4820-91CA-5206EBF69D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1F9613-D576-4586-AA84-3280AA050C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4E131-1190-44A5-A44F-CF056E2AF5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58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B782A4-46BE-4CC7-97FA-44F18486C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87E781-1A03-4082-A455-C2901A433E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D73770-194A-4808-8155-A55C13841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05561-C746-41A3-9C62-CABF05ABB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26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B16BAF8-7BF6-4C6B-BC5B-26968EE514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A4F93DA-DC21-43AB-A434-A9F606AF44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125B50-0EEF-421B-85F8-04C8306DC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7C82E-3141-4E1A-9AD8-3A3C1200E7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03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7B9E7F9-46C3-4D76-AB41-8052493453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B9C9432-8075-4A8C-8E0B-7D22004B7F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5AF89B-4E5C-417B-9EB7-E6D618589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684E8-9118-4993-9402-D932A2D13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64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6546FD-F509-44C7-BFCC-04F554AD2C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AC6923-9779-4D71-BB17-B56D45026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183304-CFD1-4125-A546-FE4402319F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D9B63-6245-466F-959D-EEA246075B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28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9DAFF7-5448-4B3E-B757-7C86EBACCA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6E3FCA-C091-47F9-B493-41B13B1C34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B64FC5-E70A-4921-9C5A-CB4E08D03A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FD258-C23E-4D17-A351-13506B6DB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75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5F601E-A4B9-4F95-836C-2EA8FCBDD4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E7252C-92D6-4DB5-BC31-556ACCA2FC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FA7848-33AC-4893-8C79-52C54E9C9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A2D2C-A6C1-4AD3-95B3-4F5EBCEF4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67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FD99045-5215-417E-83EC-6A1F7DE63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ECD3006-A7CF-4484-AE25-A59905A07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EF212953-E6A3-4B34-97AB-601F8D2BAD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B9648274-FDE4-4DEA-9559-B0826359F4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BEA19149-4AF5-428C-8866-4B1809D609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735E50B7-B172-482B-BDAA-6D0E1ACBE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CA90983F-CAD8-4237-930C-FE7BB5CCE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9E7CF6FF-061B-4401-982D-1E783B19A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9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8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0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7" Type="http://schemas.openxmlformats.org/officeDocument/2006/relationships/image" Target="../media/image350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Relationship Id="rId6" Type="http://schemas.openxmlformats.org/officeDocument/2006/relationships/image" Target="../media/image340.png"/><Relationship Id="rId5" Type="http://schemas.openxmlformats.org/officeDocument/2006/relationships/image" Target="../media/image330.png"/><Relationship Id="rId4" Type="http://schemas.openxmlformats.org/officeDocument/2006/relationships/image" Target="../media/image3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0.png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3.wmf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283520-60DF-4432-85E2-8EEBAF125D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181100"/>
            <a:ext cx="7623175" cy="1905000"/>
          </a:xfrm>
        </p:spPr>
        <p:txBody>
          <a:bodyPr/>
          <a:lstStyle/>
          <a:p>
            <a:pPr eaLnBrk="1" hangingPunct="1"/>
            <a:r>
              <a:rPr lang="en-US" altLang="en-US" kern="100" dirty="0"/>
              <a:t>Kinematics - </a:t>
            </a:r>
            <a:r>
              <a:rPr lang="en-US" altLang="en-US" sz="3200" kern="100" dirty="0"/>
              <a:t>Analyzing motion under the condition of constant acceleration</a:t>
            </a:r>
            <a:r>
              <a:rPr lang="en-US" altLang="en-US" kern="100" dirty="0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48A4D99-3BC1-4684-A36A-9DEA39048A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43600" y="3556546"/>
            <a:ext cx="2743200" cy="609600"/>
          </a:xfrm>
        </p:spPr>
        <p:txBody>
          <a:bodyPr/>
          <a:lstStyle/>
          <a:p>
            <a:pPr eaLnBrk="1" hangingPunct="1"/>
            <a:r>
              <a:rPr lang="en-US" altLang="en-US" dirty="0"/>
              <a:t>Honors Physics</a:t>
            </a:r>
          </a:p>
        </p:txBody>
      </p:sp>
      <p:sp>
        <p:nvSpPr>
          <p:cNvPr id="4100" name="Slide Number Placeholder 1">
            <a:extLst>
              <a:ext uri="{FF2B5EF4-FFF2-40B4-BE49-F238E27FC236}">
                <a16:creationId xmlns:a16="http://schemas.microsoft.com/office/drawing/2014/main" id="{F5F4237D-202E-4CE4-8234-BD9E6D686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667175-CDC7-40BB-88CF-1EA35DA1F611}" type="slidenum">
              <a:rPr lang="en-US" altLang="en-US" smtClean="0">
                <a:latin typeface="Garamond" panose="02020404030301010803" pitchFamily="18" charset="0"/>
              </a:rPr>
              <a:pPr/>
              <a:t>1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F8EA39-B0E4-40B1-8813-D76E87EF2CAC}"/>
              </a:ext>
            </a:extLst>
          </p:cNvPr>
          <p:cNvSpPr/>
          <p:nvPr/>
        </p:nvSpPr>
        <p:spPr>
          <a:xfrm>
            <a:off x="684627" y="4636592"/>
            <a:ext cx="77747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111111"/>
                </a:solidFill>
              </a:rPr>
              <a:t>Kinematics: the branch of mechanics concerned with the motion of objects without reference to the forces which cause the motion.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762FED6-EFDC-4A75-A571-B7B789BA5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967" y="215605"/>
            <a:ext cx="3124200" cy="656737"/>
          </a:xfrm>
        </p:spPr>
        <p:txBody>
          <a:bodyPr/>
          <a:lstStyle/>
          <a:p>
            <a:pPr eaLnBrk="1" hangingPunct="1"/>
            <a:r>
              <a:rPr lang="en-US" altLang="en-US" dirty="0"/>
              <a:t>Kinematic #3</a:t>
            </a:r>
          </a:p>
        </p:txBody>
      </p:sp>
      <p:sp>
        <p:nvSpPr>
          <p:cNvPr id="10261" name="Text Box 6">
            <a:extLst>
              <a:ext uri="{FF2B5EF4-FFF2-40B4-BE49-F238E27FC236}">
                <a16:creationId xmlns:a16="http://schemas.microsoft.com/office/drawing/2014/main" id="{8FE33AC6-7502-480B-A75A-B07183F5A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278" y="873940"/>
            <a:ext cx="862732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Example:</a:t>
            </a:r>
            <a:r>
              <a:rPr lang="en-US" altLang="en-US" sz="2800" dirty="0"/>
              <a:t> You are driving through town at 12.0 m/s when suddenly a ball rolls out in front of your car. You apply the brakes and begin </a:t>
            </a:r>
            <a:r>
              <a:rPr lang="en-US" altLang="en-US" sz="2800" u="sng" dirty="0"/>
              <a:t>decelerating</a:t>
            </a:r>
            <a:r>
              <a:rPr lang="en-US" altLang="en-US" sz="2800" dirty="0"/>
              <a:t> at 3.50 m/s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.</a:t>
            </a:r>
          </a:p>
        </p:txBody>
      </p:sp>
      <p:sp>
        <p:nvSpPr>
          <p:cNvPr id="10262" name="Text Box 27">
            <a:extLst>
              <a:ext uri="{FF2B5EF4-FFF2-40B4-BE49-F238E27FC236}">
                <a16:creationId xmlns:a16="http://schemas.microsoft.com/office/drawing/2014/main" id="{5C8ED7D9-B1C8-40AF-BCE2-1C606B16F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678" y="2369292"/>
            <a:ext cx="81701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Dante" panose="02020502050200020203" pitchFamily="18" charset="0"/>
              </a:rPr>
              <a:t>Q:</a:t>
            </a:r>
            <a:r>
              <a:rPr lang="en-US" altLang="en-US" sz="2800" dirty="0">
                <a:latin typeface="Dante" panose="02020502050200020203" pitchFamily="18" charset="0"/>
              </a:rPr>
              <a:t> How far do you travel before coming to a complete stop?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843305-1B28-4333-87F5-B3DD06584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9742" y="5609815"/>
            <a:ext cx="14366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20.6 m</a:t>
            </a:r>
          </a:p>
        </p:txBody>
      </p:sp>
      <p:sp>
        <p:nvSpPr>
          <p:cNvPr id="10265" name="Slide Number Placeholder 1">
            <a:extLst>
              <a:ext uri="{FF2B5EF4-FFF2-40B4-BE49-F238E27FC236}">
                <a16:creationId xmlns:a16="http://schemas.microsoft.com/office/drawing/2014/main" id="{CF9BAAD8-9130-4A52-B09D-80ED2B0482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82000" y="6243638"/>
            <a:ext cx="30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CFA29-A093-4D1E-8D98-213F74459511}" type="slidenum">
              <a:rPr lang="en-US" altLang="en-US" smtClean="0">
                <a:latin typeface="Garamond" panose="02020404030301010803" pitchFamily="18" charset="0"/>
              </a:rPr>
              <a:pPr/>
              <a:t>10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111CF73-9A0D-4DBA-93C0-097DAB3FFFA4}"/>
                  </a:ext>
                </a:extLst>
              </p:cNvPr>
              <p:cNvSpPr txBox="1"/>
              <p:nvPr/>
            </p:nvSpPr>
            <p:spPr>
              <a:xfrm>
                <a:off x="4798685" y="3509187"/>
                <a:ext cx="3137718" cy="6451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111CF73-9A0D-4DBA-93C0-097DAB3FF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685" y="3509187"/>
                <a:ext cx="3137718" cy="645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Group 34">
            <a:extLst>
              <a:ext uri="{FF2B5EF4-FFF2-40B4-BE49-F238E27FC236}">
                <a16:creationId xmlns:a16="http://schemas.microsoft.com/office/drawing/2014/main" id="{0D526ADA-859C-4F88-B442-B431C0649E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665110"/>
              </p:ext>
            </p:extLst>
          </p:nvPr>
        </p:nvGraphicFramePr>
        <p:xfrm>
          <a:off x="364278" y="3630528"/>
          <a:ext cx="4130657" cy="2574123"/>
        </p:xfrm>
        <a:graphic>
          <a:graphicData uri="http://schemas.openxmlformats.org/drawingml/2006/table">
            <a:tbl>
              <a:tblPr/>
              <a:tblGrid>
                <a:gridCol w="206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Arial" charset="0"/>
                        </a:rPr>
                        <a:t>What do I know?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Arial" charset="0"/>
                        </a:rPr>
                        <a:t>What do I want?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</a:t>
                      </a:r>
                      <a:r>
                        <a:rPr kumimoji="0" lang="en-US" sz="24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12.0 m/s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 = ?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= -3.5 m/s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4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0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8AB226E-4475-4102-929E-7397BBC82400}"/>
                  </a:ext>
                </a:extLst>
              </p:cNvPr>
              <p:cNvSpPr txBox="1"/>
              <p:nvPr/>
            </p:nvSpPr>
            <p:spPr>
              <a:xfrm>
                <a:off x="4783937" y="4296371"/>
                <a:ext cx="390286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/>
                  <a:t>0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−3.5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8AB226E-4475-4102-929E-7397BBC824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937" y="4296371"/>
                <a:ext cx="3902863" cy="553998"/>
              </a:xfrm>
              <a:prstGeom prst="rect">
                <a:avLst/>
              </a:prstGeom>
              <a:blipFill>
                <a:blip r:embed="rId4"/>
                <a:stretch>
                  <a:fillRect l="-7187" t="-25275" b="-48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5F4B2D0-8258-4951-B654-836A9B88791D}"/>
                  </a:ext>
                </a:extLst>
              </p:cNvPr>
              <p:cNvSpPr txBox="1"/>
              <p:nvPr/>
            </p:nvSpPr>
            <p:spPr>
              <a:xfrm>
                <a:off x="4967175" y="4945460"/>
                <a:ext cx="269740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−144=−7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5F4B2D0-8258-4951-B654-836A9B887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175" y="4945460"/>
                <a:ext cx="2697405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37A117F1-C63C-4A8B-87AD-4F816CEABAD5}"/>
              </a:ext>
            </a:extLst>
          </p:cNvPr>
          <p:cNvSpPr/>
          <p:nvPr/>
        </p:nvSpPr>
        <p:spPr>
          <a:xfrm>
            <a:off x="4995635" y="5579038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x = 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43AE81-EE3D-4F8E-97AD-3D93D2AB6E8A}"/>
              </a:ext>
            </a:extLst>
          </p:cNvPr>
          <p:cNvSpPr txBox="1"/>
          <p:nvPr/>
        </p:nvSpPr>
        <p:spPr>
          <a:xfrm>
            <a:off x="1607649" y="2853844"/>
            <a:ext cx="4869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variable is missing in this problem?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7AD4F1-9A0A-46FB-B01D-E927B99C2750}"/>
              </a:ext>
            </a:extLst>
          </p:cNvPr>
          <p:cNvSpPr txBox="1"/>
          <p:nvPr/>
        </p:nvSpPr>
        <p:spPr>
          <a:xfrm>
            <a:off x="6367544" y="284634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Dante" panose="02020502050200020203" pitchFamily="18" charset="0"/>
              </a:rPr>
              <a:t>TIME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DAC5A1-B67B-4BB9-9607-448A2B4A4FFE}"/>
              </a:ext>
            </a:extLst>
          </p:cNvPr>
          <p:cNvSpPr/>
          <p:nvPr/>
        </p:nvSpPr>
        <p:spPr>
          <a:xfrm>
            <a:off x="5955203" y="5602079"/>
            <a:ext cx="1431151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" grpId="0"/>
      <p:bldP spid="7" grpId="0"/>
      <p:bldP spid="8" grpId="0"/>
      <p:bldP spid="9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8593D98-0395-4363-A3EA-18FF51D20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Kinematics for the VERTICAL (</a:t>
            </a:r>
            <a:r>
              <a:rPr lang="en-US" altLang="en-US" sz="3400" dirty="0">
                <a:solidFill>
                  <a:srgbClr val="FF0000"/>
                </a:solidFill>
              </a:rPr>
              <a:t>y</a:t>
            </a:r>
            <a:r>
              <a:rPr lang="en-US" altLang="en-US" sz="3400" dirty="0"/>
              <a:t>) Direction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EFBA156-1F2D-4F8B-991F-4511268ADDF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1"/>
            <a:ext cx="8534400" cy="9906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600" dirty="0"/>
              <a:t>All 3 kinematics can be used to analyze one dimensional motion in either the x-direction </a:t>
            </a:r>
            <a:r>
              <a:rPr lang="en-US" altLang="en-US" sz="2600" i="1" dirty="0"/>
              <a:t>OR</a:t>
            </a:r>
            <a:r>
              <a:rPr lang="en-US" altLang="en-US" sz="2600" dirty="0"/>
              <a:t> the y-direction.</a:t>
            </a:r>
          </a:p>
        </p:txBody>
      </p:sp>
      <p:sp>
        <p:nvSpPr>
          <p:cNvPr id="12293" name="Slide Number Placeholder 1">
            <a:extLst>
              <a:ext uri="{FF2B5EF4-FFF2-40B4-BE49-F238E27FC236}">
                <a16:creationId xmlns:a16="http://schemas.microsoft.com/office/drawing/2014/main" id="{8606775B-7F4A-4BFA-9238-DF108E9450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6288D2-616A-48C4-8CDF-B9440F1C9148}" type="slidenum">
              <a:rPr lang="en-US" altLang="en-US" smtClean="0">
                <a:latin typeface="Garamond" panose="02020404030301010803" pitchFamily="18" charset="0"/>
              </a:rPr>
              <a:pPr/>
              <a:t>11</a:t>
            </a:fld>
            <a:endParaRPr lang="en-US" altLang="en-US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3CD3DAA-963C-4AD4-9A23-3A8D4BE11366}"/>
                  </a:ext>
                </a:extLst>
              </p:cNvPr>
              <p:cNvSpPr/>
              <p:nvPr/>
            </p:nvSpPr>
            <p:spPr>
              <a:xfrm>
                <a:off x="609600" y="2224757"/>
                <a:ext cx="323261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3CD3DAA-963C-4AD4-9A23-3A8D4BE113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224757"/>
                <a:ext cx="3232616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4B8594B-CE5F-49C1-B990-07BFFB53E9E0}"/>
              </a:ext>
            </a:extLst>
          </p:cNvPr>
          <p:cNvCxnSpPr/>
          <p:nvPr/>
        </p:nvCxnSpPr>
        <p:spPr>
          <a:xfrm>
            <a:off x="3962400" y="2616659"/>
            <a:ext cx="6096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85A6898-552A-416C-8CC3-F6B129E45357}"/>
                  </a:ext>
                </a:extLst>
              </p:cNvPr>
              <p:cNvSpPr/>
              <p:nvPr/>
            </p:nvSpPr>
            <p:spPr>
              <a:xfrm>
                <a:off x="4724400" y="2224757"/>
                <a:ext cx="323261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85A6898-552A-416C-8CC3-F6B129E453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224757"/>
                <a:ext cx="3232616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360DA18-D592-4D85-8FE9-3C0BF67A278C}"/>
                  </a:ext>
                </a:extLst>
              </p:cNvPr>
              <p:cNvSpPr/>
              <p:nvPr/>
            </p:nvSpPr>
            <p:spPr>
              <a:xfrm>
                <a:off x="609600" y="3429000"/>
                <a:ext cx="1965218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360DA18-D592-4D85-8FE9-3C0BF67A27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429000"/>
                <a:ext cx="1965218" cy="491288"/>
              </a:xfrm>
              <a:prstGeom prst="rect">
                <a:avLst/>
              </a:prstGeom>
              <a:blipFill>
                <a:blip r:embed="rId5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4BE4ECA-5742-420C-BF9B-A830F6439EAE}"/>
              </a:ext>
            </a:extLst>
          </p:cNvPr>
          <p:cNvCxnSpPr/>
          <p:nvPr/>
        </p:nvCxnSpPr>
        <p:spPr>
          <a:xfrm>
            <a:off x="2743200" y="3674644"/>
            <a:ext cx="6096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E929138-C249-4DB2-80EC-0090037219CB}"/>
                  </a:ext>
                </a:extLst>
              </p:cNvPr>
              <p:cNvSpPr/>
              <p:nvPr/>
            </p:nvSpPr>
            <p:spPr>
              <a:xfrm>
                <a:off x="3521182" y="3429000"/>
                <a:ext cx="1965218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E929138-C249-4DB2-80EC-0090037219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1182" y="3429000"/>
                <a:ext cx="1965218" cy="491288"/>
              </a:xfrm>
              <a:prstGeom prst="rect">
                <a:avLst/>
              </a:prstGeom>
              <a:blipFill>
                <a:blip r:embed="rId6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6D63A9-7093-4CDC-96CB-9B181E70C488}"/>
                  </a:ext>
                </a:extLst>
              </p:cNvPr>
              <p:cNvSpPr/>
              <p:nvPr/>
            </p:nvSpPr>
            <p:spPr>
              <a:xfrm>
                <a:off x="609600" y="4340727"/>
                <a:ext cx="2272225" cy="522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𝑎𝑥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16D63A9-7093-4CDC-96CB-9B181E70C4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340727"/>
                <a:ext cx="2272225" cy="5225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24DB3AD-9F2C-495F-AC84-91F7D0D4D14E}"/>
              </a:ext>
            </a:extLst>
          </p:cNvPr>
          <p:cNvCxnSpPr/>
          <p:nvPr/>
        </p:nvCxnSpPr>
        <p:spPr>
          <a:xfrm>
            <a:off x="2911582" y="4616683"/>
            <a:ext cx="6096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313456D-FDEF-44F6-B005-8182B05FDFEC}"/>
                  </a:ext>
                </a:extLst>
              </p:cNvPr>
              <p:cNvSpPr/>
              <p:nvPr/>
            </p:nvSpPr>
            <p:spPr>
              <a:xfrm>
                <a:off x="3550939" y="4364842"/>
                <a:ext cx="2292231" cy="522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313456D-FDEF-44F6-B005-8182B05FDF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0939" y="4364842"/>
                <a:ext cx="2292231" cy="5225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5323AC7-4000-45ED-AF55-935613687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511" y="113520"/>
            <a:ext cx="2494671" cy="709405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1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CBA8B9A-82DC-4CBF-9F10-D68637F463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3680" y="737306"/>
            <a:ext cx="8763000" cy="166549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dirty="0">
                <a:latin typeface="Dante" panose="02020502050200020203" pitchFamily="18" charset="0"/>
              </a:rPr>
              <a:t>A pitcher throws a fastball with a velocity of </a:t>
            </a:r>
            <a:r>
              <a:rPr lang="en-US" altLang="en-US" sz="2400" dirty="0">
                <a:solidFill>
                  <a:srgbClr val="00B0F0"/>
                </a:solidFill>
                <a:latin typeface="Dante" panose="02020502050200020203" pitchFamily="18" charset="0"/>
              </a:rPr>
              <a:t>43.5 m/s</a:t>
            </a:r>
            <a:r>
              <a:rPr lang="en-US" altLang="en-US" sz="2400" dirty="0">
                <a:latin typeface="Dante" panose="02020502050200020203" pitchFamily="18" charset="0"/>
              </a:rPr>
              <a:t>. It is determined that during the </a:t>
            </a:r>
            <a:r>
              <a:rPr lang="en-US" altLang="en-US" sz="2400" u="sng" dirty="0">
                <a:highlight>
                  <a:srgbClr val="FFFF00"/>
                </a:highlight>
                <a:latin typeface="Dante" panose="02020502050200020203" pitchFamily="18" charset="0"/>
              </a:rPr>
              <a:t>windup and delivery</a:t>
            </a:r>
            <a:r>
              <a:rPr lang="en-US" altLang="en-US" sz="2400" dirty="0">
                <a:latin typeface="Dante" panose="02020502050200020203" pitchFamily="18" charset="0"/>
              </a:rPr>
              <a:t> the ball covers a displacement of </a:t>
            </a:r>
            <a:r>
              <a:rPr lang="en-US" altLang="en-US" sz="2400" dirty="0">
                <a:solidFill>
                  <a:srgbClr val="00B0F0"/>
                </a:solidFill>
                <a:latin typeface="Dante" panose="02020502050200020203" pitchFamily="18" charset="0"/>
              </a:rPr>
              <a:t>2.50 meters</a:t>
            </a:r>
            <a:r>
              <a:rPr lang="en-US" altLang="en-US" sz="2400" dirty="0">
                <a:latin typeface="Dante" panose="02020502050200020203" pitchFamily="18" charset="0"/>
              </a:rPr>
              <a:t>. This is from the point behind the body to the point of release. Calculate the </a:t>
            </a:r>
            <a:r>
              <a:rPr lang="en-US" altLang="en-US" sz="2400" u="sng" dirty="0">
                <a:solidFill>
                  <a:srgbClr val="00B050"/>
                </a:solidFill>
                <a:latin typeface="Dante" panose="02020502050200020203" pitchFamily="18" charset="0"/>
              </a:rPr>
              <a:t>acceleration</a:t>
            </a:r>
            <a:r>
              <a:rPr lang="en-US" altLang="en-US" sz="2400" dirty="0">
                <a:latin typeface="Dante" panose="02020502050200020203" pitchFamily="18" charset="0"/>
              </a:rPr>
              <a:t> during his throwing motion. </a:t>
            </a:r>
          </a:p>
        </p:txBody>
      </p:sp>
      <p:graphicFrame>
        <p:nvGraphicFramePr>
          <p:cNvPr id="40982" name="Group 22">
            <a:extLst>
              <a:ext uri="{FF2B5EF4-FFF2-40B4-BE49-F238E27FC236}">
                <a16:creationId xmlns:a16="http://schemas.microsoft.com/office/drawing/2014/main" id="{F25D19ED-3592-4426-B182-E5FC4A46AD61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11484432"/>
              </p:ext>
            </p:extLst>
          </p:nvPr>
        </p:nvGraphicFramePr>
        <p:xfrm>
          <a:off x="304800" y="2677331"/>
          <a:ext cx="4038600" cy="2187576"/>
        </p:xfrm>
        <a:graphic>
          <a:graphicData uri="http://schemas.openxmlformats.org/drawingml/2006/table">
            <a:tbl>
              <a:tblPr/>
              <a:tblGrid>
                <a:gridCol w="202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know?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want?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 0 m/s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=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 = 2.50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= 43.5 m/s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33" name="Text Box 23">
            <a:extLst>
              <a:ext uri="{FF2B5EF4-FFF2-40B4-BE49-F238E27FC236}">
                <a16:creationId xmlns:a16="http://schemas.microsoft.com/office/drawing/2014/main" id="{C9661873-F3CB-4242-8F81-6DFC31004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1" y="5029200"/>
            <a:ext cx="41888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Dante" panose="02020502050200020203" pitchFamily="18" charset="0"/>
              </a:rPr>
              <a:t>Which variable is NOT given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Dante" panose="02020502050200020203" pitchFamily="18" charset="0"/>
              </a:rPr>
              <a:t>NOT asked for?</a:t>
            </a:r>
          </a:p>
        </p:txBody>
      </p:sp>
      <p:sp>
        <p:nvSpPr>
          <p:cNvPr id="40984" name="Text Box 24">
            <a:extLst>
              <a:ext uri="{FF2B5EF4-FFF2-40B4-BE49-F238E27FC236}">
                <a16:creationId xmlns:a16="http://schemas.microsoft.com/office/drawing/2014/main" id="{E987E605-11F5-42AF-A47B-4F236B1AF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682" y="5347562"/>
            <a:ext cx="10214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 dirty="0">
                <a:latin typeface="Dante" panose="02020502050200020203" pitchFamily="18" charset="0"/>
              </a:rPr>
              <a:t>TIME</a:t>
            </a:r>
          </a:p>
        </p:txBody>
      </p:sp>
      <p:sp>
        <p:nvSpPr>
          <p:cNvPr id="13337" name="Slide Number Placeholder 1">
            <a:extLst>
              <a:ext uri="{FF2B5EF4-FFF2-40B4-BE49-F238E27FC236}">
                <a16:creationId xmlns:a16="http://schemas.microsoft.com/office/drawing/2014/main" id="{AC085422-3078-4377-91AB-06AB0B0360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90956" y="6220811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A956EC-D28E-4298-A1AC-393409E70A0C}" type="slidenum">
              <a:rPr lang="en-US" altLang="en-US" smtClean="0">
                <a:latin typeface="Garamond" panose="02020404030301010803" pitchFamily="18" charset="0"/>
              </a:rPr>
              <a:pPr/>
              <a:t>12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6B07A85-3E7A-4311-A3E7-D03490EDEE5F}"/>
                  </a:ext>
                </a:extLst>
              </p:cNvPr>
              <p:cNvSpPr/>
              <p:nvPr/>
            </p:nvSpPr>
            <p:spPr>
              <a:xfrm>
                <a:off x="4986086" y="2733941"/>
                <a:ext cx="3322384" cy="7375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6B07A85-3E7A-4311-A3E7-D03490EDEE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086" y="2733941"/>
                <a:ext cx="3322384" cy="7375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BA46AE51-F464-4A9A-BC2B-F04CADF7F012}"/>
              </a:ext>
            </a:extLst>
          </p:cNvPr>
          <p:cNvSpPr txBox="1"/>
          <p:nvPr/>
        </p:nvSpPr>
        <p:spPr>
          <a:xfrm>
            <a:off x="4685128" y="2363321"/>
            <a:ext cx="392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Dante" panose="02020502050200020203" pitchFamily="18" charset="0"/>
              </a:rPr>
              <a:t>What equation should be used?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E24838D-7B82-4019-A102-6E2B49EDA197}"/>
                  </a:ext>
                </a:extLst>
              </p:cNvPr>
              <p:cNvSpPr txBox="1"/>
              <p:nvPr/>
            </p:nvSpPr>
            <p:spPr>
              <a:xfrm>
                <a:off x="4685128" y="3464264"/>
                <a:ext cx="417665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43.5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(2.50)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E24838D-7B82-4019-A102-6E2B49EDA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128" y="3464264"/>
                <a:ext cx="4176656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353233-F295-4BCF-9648-00B70CC136D0}"/>
                  </a:ext>
                </a:extLst>
              </p:cNvPr>
              <p:cNvSpPr txBox="1"/>
              <p:nvPr/>
            </p:nvSpPr>
            <p:spPr>
              <a:xfrm>
                <a:off x="5436671" y="3956923"/>
                <a:ext cx="1935017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43.5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5.00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353233-F295-4BCF-9648-00B70CC136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671" y="3956923"/>
                <a:ext cx="1935017" cy="9881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3EB75A9-AD1A-4EA2-B90F-3A3D7BB2ABD6}"/>
                  </a:ext>
                </a:extLst>
              </p:cNvPr>
              <p:cNvSpPr txBox="1"/>
              <p:nvPr/>
            </p:nvSpPr>
            <p:spPr>
              <a:xfrm>
                <a:off x="5387434" y="5040360"/>
                <a:ext cx="353712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=378.45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3EB75A9-AD1A-4EA2-B90F-3A3D7BB2A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434" y="5040360"/>
                <a:ext cx="353712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6B9DDE06-E7AC-4D80-883F-2D1C28B22B1F}"/>
              </a:ext>
            </a:extLst>
          </p:cNvPr>
          <p:cNvSpPr/>
          <p:nvPr/>
        </p:nvSpPr>
        <p:spPr>
          <a:xfrm>
            <a:off x="6324600" y="5086526"/>
            <a:ext cx="2537184" cy="55399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445BE0-B65F-473A-ABCB-3664D8748388}"/>
              </a:ext>
            </a:extLst>
          </p:cNvPr>
          <p:cNvSpPr txBox="1"/>
          <p:nvPr/>
        </p:nvSpPr>
        <p:spPr>
          <a:xfrm>
            <a:off x="6509332" y="5053807"/>
            <a:ext cx="2218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378 m/s</a:t>
            </a:r>
            <a:r>
              <a:rPr lang="en-US" sz="36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4" grpId="0"/>
      <p:bldP spid="5" grpId="0"/>
      <p:bldP spid="6" grpId="0"/>
      <p:bldP spid="7" grpId="0"/>
      <p:bldP spid="8" grpId="0"/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1503427-F2BB-45E2-92EA-AA5B53EB4E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5613" y="228600"/>
            <a:ext cx="2514600" cy="71755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2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52D98C3-46C7-46FD-9A0A-57AE0A0E66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013412"/>
            <a:ext cx="8383587" cy="1196388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dirty="0">
                <a:latin typeface="Dante" panose="02020502050200020203" pitchFamily="18" charset="0"/>
              </a:rPr>
              <a:t>How long (how much time) does it take a car at rest (</a:t>
            </a:r>
            <a:r>
              <a:rPr lang="en-US" altLang="en-US" sz="2400" dirty="0">
                <a:solidFill>
                  <a:srgbClr val="00B0F0"/>
                </a:solidFill>
                <a:latin typeface="Dante" panose="02020502050200020203" pitchFamily="18" charset="0"/>
              </a:rPr>
              <a:t>initial velocity is 0</a:t>
            </a:r>
            <a:r>
              <a:rPr lang="en-US" altLang="en-US" sz="2400" dirty="0">
                <a:latin typeface="Dante" panose="02020502050200020203" pitchFamily="18" charset="0"/>
              </a:rPr>
              <a:t>) to cross a 35.0 m intersection after the light turns green, if the acceleration of the car is a constant 2.00 m/s</a:t>
            </a:r>
            <a:r>
              <a:rPr lang="en-US" altLang="en-US" sz="2400" baseline="30000" dirty="0">
                <a:latin typeface="Dante" panose="02020502050200020203" pitchFamily="18" charset="0"/>
              </a:rPr>
              <a:t>2</a:t>
            </a:r>
            <a:r>
              <a:rPr lang="en-US" altLang="en-US" sz="2400" dirty="0">
                <a:latin typeface="Dante" panose="02020502050200020203" pitchFamily="18" charset="0"/>
              </a:rPr>
              <a:t>?</a:t>
            </a:r>
          </a:p>
          <a:p>
            <a:pPr marL="0" indent="0" eaLnBrk="1" hangingPunct="1">
              <a:buNone/>
            </a:pPr>
            <a:endParaRPr lang="en-US" altLang="en-US" sz="2200" dirty="0"/>
          </a:p>
        </p:txBody>
      </p:sp>
      <p:sp>
        <p:nvSpPr>
          <p:cNvPr id="14357" name="Text Box 22">
            <a:extLst>
              <a:ext uri="{FF2B5EF4-FFF2-40B4-BE49-F238E27FC236}">
                <a16:creationId xmlns:a16="http://schemas.microsoft.com/office/drawing/2014/main" id="{1E98B482-92BB-4903-9684-EA636D68F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4855331"/>
            <a:ext cx="418883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Dante" panose="02020502050200020203" pitchFamily="18" charset="0"/>
              </a:rPr>
              <a:t>Which variable is NOT given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Dante" panose="02020502050200020203" pitchFamily="18" charset="0"/>
              </a:rPr>
              <a:t>NOT asked for? </a:t>
            </a:r>
          </a:p>
        </p:txBody>
      </p:sp>
      <p:sp>
        <p:nvSpPr>
          <p:cNvPr id="14361" name="Slide Number Placeholder 1">
            <a:extLst>
              <a:ext uri="{FF2B5EF4-FFF2-40B4-BE49-F238E27FC236}">
                <a16:creationId xmlns:a16="http://schemas.microsoft.com/office/drawing/2014/main" id="{DB9CEE7A-742B-4AF7-9819-4CA5151D0F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045221-1619-49F3-96B4-638CC0EEC4C7}" type="slidenum">
              <a:rPr lang="en-US" altLang="en-US" smtClean="0">
                <a:latin typeface="Garamond" panose="02020404030301010803" pitchFamily="18" charset="0"/>
              </a:rPr>
              <a:pPr/>
              <a:t>13</a:t>
            </a:fld>
            <a:endParaRPr lang="en-US" altLang="en-US">
              <a:latin typeface="Garamond" panose="02020404030301010803" pitchFamily="18" charset="0"/>
            </a:endParaRPr>
          </a:p>
        </p:txBody>
      </p:sp>
      <p:graphicFrame>
        <p:nvGraphicFramePr>
          <p:cNvPr id="10" name="Group 22">
            <a:extLst>
              <a:ext uri="{FF2B5EF4-FFF2-40B4-BE49-F238E27FC236}">
                <a16:creationId xmlns:a16="http://schemas.microsoft.com/office/drawing/2014/main" id="{270137C7-B337-4438-8FC5-3FF6A57FE3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800036"/>
              </p:ext>
            </p:extLst>
          </p:nvPr>
        </p:nvGraphicFramePr>
        <p:xfrm>
          <a:off x="533400" y="2460625"/>
          <a:ext cx="4038600" cy="2187576"/>
        </p:xfrm>
        <a:graphic>
          <a:graphicData uri="http://schemas.openxmlformats.org/drawingml/2006/table">
            <a:tbl>
              <a:tblPr/>
              <a:tblGrid>
                <a:gridCol w="202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know?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want?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 0 m/s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=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 = 35m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 = 2.00 m/s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C9CB510-DC93-4B6B-B070-5D6780FF76BE}"/>
                  </a:ext>
                </a:extLst>
              </p:cNvPr>
              <p:cNvSpPr/>
              <p:nvPr/>
            </p:nvSpPr>
            <p:spPr>
              <a:xfrm>
                <a:off x="4572000" y="3805577"/>
                <a:ext cx="4373570" cy="7326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35.0=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type m:val="skw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(2)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C9CB510-DC93-4B6B-B070-5D6780FF76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05577"/>
                <a:ext cx="4373570" cy="7326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555AD5-3CDC-420A-ADE1-B9526564AE5E}"/>
                  </a:ext>
                </a:extLst>
              </p:cNvPr>
              <p:cNvSpPr txBox="1"/>
              <p:nvPr/>
            </p:nvSpPr>
            <p:spPr>
              <a:xfrm>
                <a:off x="5257800" y="4778386"/>
                <a:ext cx="187506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=5.92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555AD5-3CDC-420A-ADE1-B9526564A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778386"/>
                <a:ext cx="1875065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FFFF549-72B7-4EC8-9D5D-466E000B540B}"/>
                  </a:ext>
                </a:extLst>
              </p:cNvPr>
              <p:cNvSpPr txBox="1"/>
              <p:nvPr/>
            </p:nvSpPr>
            <p:spPr>
              <a:xfrm>
                <a:off x="2569961" y="5190336"/>
                <a:ext cx="383438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FFFF549-72B7-4EC8-9D5D-466E000B5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961" y="5190336"/>
                <a:ext cx="383438" cy="398955"/>
              </a:xfrm>
              <a:prstGeom prst="rect">
                <a:avLst/>
              </a:prstGeom>
              <a:blipFill>
                <a:blip r:embed="rId5"/>
                <a:stretch>
                  <a:fillRect l="-9677" r="-12903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5F5CBD1A-13E5-478B-8EE5-72E419E49029}"/>
              </a:ext>
            </a:extLst>
          </p:cNvPr>
          <p:cNvSpPr/>
          <p:nvPr/>
        </p:nvSpPr>
        <p:spPr>
          <a:xfrm>
            <a:off x="4649571" y="2275959"/>
            <a:ext cx="3932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Dante" panose="02020502050200020203" pitchFamily="18" charset="0"/>
              </a:rPr>
              <a:t>What equation should be used?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3D6257-08C7-460C-922D-CEAC9C3BBEA4}"/>
                  </a:ext>
                </a:extLst>
              </p:cNvPr>
              <p:cNvSpPr/>
              <p:nvPr/>
            </p:nvSpPr>
            <p:spPr>
              <a:xfrm>
                <a:off x="5033105" y="2625943"/>
                <a:ext cx="3165418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B3D6257-08C7-460C-922D-CEAC9C3BBE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105" y="2625943"/>
                <a:ext cx="3165418" cy="1014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1675DDC-317E-4604-8C8B-F956EAC23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00026"/>
            <a:ext cx="2514600" cy="712787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3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8C21B01-FD86-454B-BC7B-34471C96EAE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0206" y="986631"/>
            <a:ext cx="8383587" cy="91122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600" dirty="0">
                <a:latin typeface="Dante" panose="02020502050200020203" pitchFamily="18" charset="0"/>
              </a:rPr>
              <a:t>A car accelerates from 12.5 m/s to 25 m/s in 6.0 seconds. What was the acceleration?</a:t>
            </a:r>
          </a:p>
        </p:txBody>
      </p:sp>
      <p:sp>
        <p:nvSpPr>
          <p:cNvPr id="15381" name="Text Box 22">
            <a:extLst>
              <a:ext uri="{FF2B5EF4-FFF2-40B4-BE49-F238E27FC236}">
                <a16:creationId xmlns:a16="http://schemas.microsoft.com/office/drawing/2014/main" id="{F6298478-0040-4468-8F0F-5E3B9365B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53" y="4466431"/>
            <a:ext cx="372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Which variable is NOT given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 asked for? </a:t>
            </a:r>
          </a:p>
        </p:txBody>
      </p:sp>
      <p:sp>
        <p:nvSpPr>
          <p:cNvPr id="47127" name="Text Box 23">
            <a:extLst>
              <a:ext uri="{FF2B5EF4-FFF2-40B4-BE49-F238E27FC236}">
                <a16:creationId xmlns:a16="http://schemas.microsoft.com/office/drawing/2014/main" id="{BDA48358-7E9F-45E9-9201-E9115FF6F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505200"/>
            <a:ext cx="198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FFFF"/>
                </a:solidFill>
              </a:rPr>
              <a:t>DISPLACEMENT</a:t>
            </a:r>
          </a:p>
        </p:txBody>
      </p:sp>
      <p:sp>
        <p:nvSpPr>
          <p:cNvPr id="15385" name="Slide Number Placeholder 1">
            <a:extLst>
              <a:ext uri="{FF2B5EF4-FFF2-40B4-BE49-F238E27FC236}">
                <a16:creationId xmlns:a16="http://schemas.microsoft.com/office/drawing/2014/main" id="{A98E77F0-75F9-4B9B-9292-F556E294E0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0740D0-01FF-4400-9812-5EC815B389CD}" type="slidenum">
              <a:rPr lang="en-US" altLang="en-US" smtClean="0">
                <a:latin typeface="Garamond" panose="02020404030301010803" pitchFamily="18" charset="0"/>
              </a:rPr>
              <a:pPr/>
              <a:t>14</a:t>
            </a:fld>
            <a:endParaRPr lang="en-US" altLang="en-US">
              <a:latin typeface="Garamond" panose="02020404030301010803" pitchFamily="18" charset="0"/>
            </a:endParaRPr>
          </a:p>
        </p:txBody>
      </p:sp>
      <p:graphicFrame>
        <p:nvGraphicFramePr>
          <p:cNvPr id="10" name="Group 22">
            <a:extLst>
              <a:ext uri="{FF2B5EF4-FFF2-40B4-BE49-F238E27FC236}">
                <a16:creationId xmlns:a16="http://schemas.microsoft.com/office/drawing/2014/main" id="{0BF0D308-9920-4329-8F8F-CAAFE9AE12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849234"/>
              </p:ext>
            </p:extLst>
          </p:nvPr>
        </p:nvGraphicFramePr>
        <p:xfrm>
          <a:off x="342901" y="2133600"/>
          <a:ext cx="4038600" cy="2187576"/>
        </p:xfrm>
        <a:graphic>
          <a:graphicData uri="http://schemas.openxmlformats.org/drawingml/2006/table">
            <a:tbl>
              <a:tblPr/>
              <a:tblGrid>
                <a:gridCol w="202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know?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want?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= 12.5 m/s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=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</a:t>
                      </a:r>
                      <a:r>
                        <a:rPr kumimoji="0" lang="en-US" sz="20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= 25 m/s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 = 6.0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339E591-1C4E-4DCC-88C0-8510176D1E5D}"/>
              </a:ext>
            </a:extLst>
          </p:cNvPr>
          <p:cNvSpPr txBox="1"/>
          <p:nvPr/>
        </p:nvSpPr>
        <p:spPr>
          <a:xfrm>
            <a:off x="2209800" y="461212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B1C9497-80F2-4460-B5C0-DA4A20E25A23}"/>
                  </a:ext>
                </a:extLst>
              </p:cNvPr>
              <p:cNvSpPr/>
              <p:nvPr/>
            </p:nvSpPr>
            <p:spPr>
              <a:xfrm>
                <a:off x="5105400" y="2083234"/>
                <a:ext cx="2263825" cy="55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B1C9497-80F2-4460-B5C0-DA4A20E25A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083234"/>
                <a:ext cx="2263825" cy="55771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7100935-080F-444D-98B6-3256BE163CC2}"/>
                  </a:ext>
                </a:extLst>
              </p:cNvPr>
              <p:cNvSpPr txBox="1"/>
              <p:nvPr/>
            </p:nvSpPr>
            <p:spPr>
              <a:xfrm>
                <a:off x="5181600" y="2796501"/>
                <a:ext cx="30400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25=12.5+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(6.0)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7100935-080F-444D-98B6-3256BE163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796501"/>
                <a:ext cx="304006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3F743B-0544-48C1-B030-639021F2C587}"/>
                  </a:ext>
                </a:extLst>
              </p:cNvPr>
              <p:cNvSpPr txBox="1"/>
              <p:nvPr/>
            </p:nvSpPr>
            <p:spPr>
              <a:xfrm>
                <a:off x="4953000" y="3506899"/>
                <a:ext cx="221528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12.5=6.0(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3F743B-0544-48C1-B030-639021F2C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506899"/>
                <a:ext cx="2215286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5DA2520-7AF6-48BB-BF89-1418F6A840E5}"/>
                  </a:ext>
                </a:extLst>
              </p:cNvPr>
              <p:cNvSpPr txBox="1"/>
              <p:nvPr/>
            </p:nvSpPr>
            <p:spPr>
              <a:xfrm>
                <a:off x="5418070" y="4149725"/>
                <a:ext cx="23575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=2.08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5DA2520-7AF6-48BB-BF89-1418F6A84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070" y="4149725"/>
                <a:ext cx="2357505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CF7384E-7F9C-4CAC-9E7B-5BD3C6E4181E}"/>
                  </a:ext>
                </a:extLst>
              </p:cNvPr>
              <p:cNvSpPr/>
              <p:nvPr/>
            </p:nvSpPr>
            <p:spPr>
              <a:xfrm>
                <a:off x="5418070" y="4834732"/>
                <a:ext cx="23433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=2.1 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CF7384E-7F9C-4CAC-9E7B-5BD3C6E418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8070" y="4834732"/>
                <a:ext cx="234339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6F3B0A6-519B-47C6-A0DB-2C47A3549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7160" y="157819"/>
            <a:ext cx="2438400" cy="712787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4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A6F77FA-A139-490B-B076-3C492DEE82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67160" y="832497"/>
            <a:ext cx="8459787" cy="101441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800" dirty="0">
                <a:latin typeface="Dante" panose="02020502050200020203" pitchFamily="18" charset="0"/>
              </a:rPr>
              <a:t>A stone is dropped from the top of a cliff. It is observed to hit the ground 5.78 s later. </a:t>
            </a:r>
            <a:r>
              <a:rPr lang="en-US" altLang="en-US" sz="2800" dirty="0">
                <a:highlight>
                  <a:srgbClr val="FFFF00"/>
                </a:highlight>
                <a:latin typeface="Dante" panose="02020502050200020203" pitchFamily="18" charset="0"/>
              </a:rPr>
              <a:t>How high is the cliff?</a:t>
            </a:r>
          </a:p>
        </p:txBody>
      </p:sp>
      <p:graphicFrame>
        <p:nvGraphicFramePr>
          <p:cNvPr id="50198" name="Group 22">
            <a:extLst>
              <a:ext uri="{FF2B5EF4-FFF2-40B4-BE49-F238E27FC236}">
                <a16:creationId xmlns:a16="http://schemas.microsoft.com/office/drawing/2014/main" id="{46BFDEE1-316B-4317-B2C4-A14BCB0471D3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9242378"/>
              </p:ext>
            </p:extLst>
          </p:nvPr>
        </p:nvGraphicFramePr>
        <p:xfrm>
          <a:off x="496111" y="2133600"/>
          <a:ext cx="4038600" cy="2187576"/>
        </p:xfrm>
        <a:graphic>
          <a:graphicData uri="http://schemas.openxmlformats.org/drawingml/2006/table">
            <a:tbl>
              <a:tblPr/>
              <a:tblGrid>
                <a:gridCol w="2020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know?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 I want?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nte" panose="02020502050200020203" pitchFamily="18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nte" panose="02020502050200020203" pitchFamily="18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nte" panose="02020502050200020203" pitchFamily="18" charset="0"/>
                        </a:rPr>
                        <a:t>= 0 m/s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nte" panose="02020502050200020203" pitchFamily="18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nte" panose="02020502050200020203" pitchFamily="18" charset="0"/>
                        </a:rPr>
                        <a:t>f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nte" panose="02020502050200020203" pitchFamily="18" charset="0"/>
                        </a:rPr>
                        <a:t> =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 = -9.80 m/s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= 5.78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405" name="Text Box 23">
            <a:extLst>
              <a:ext uri="{FF2B5EF4-FFF2-40B4-BE49-F238E27FC236}">
                <a16:creationId xmlns:a16="http://schemas.microsoft.com/office/drawing/2014/main" id="{4833D4EB-AC9E-4675-B2E4-47B556143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0"/>
            <a:ext cx="372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Which variable is NOT given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 asked for?</a:t>
            </a:r>
          </a:p>
        </p:txBody>
      </p:sp>
      <p:sp>
        <p:nvSpPr>
          <p:cNvPr id="50200" name="Text Box 24">
            <a:extLst>
              <a:ext uri="{FF2B5EF4-FFF2-40B4-BE49-F238E27FC236}">
                <a16:creationId xmlns:a16="http://schemas.microsoft.com/office/drawing/2014/main" id="{3B181367-0C7D-46E5-893C-6E63AA53C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3541713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FFFF"/>
                </a:solidFill>
              </a:rPr>
              <a:t>Fina Velocity</a:t>
            </a:r>
          </a:p>
        </p:txBody>
      </p:sp>
      <p:sp>
        <p:nvSpPr>
          <p:cNvPr id="16409" name="Slide Number Placeholder 1">
            <a:extLst>
              <a:ext uri="{FF2B5EF4-FFF2-40B4-BE49-F238E27FC236}">
                <a16:creationId xmlns:a16="http://schemas.microsoft.com/office/drawing/2014/main" id="{FFD211E4-BA70-44B7-8641-CDFE4FBA67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FCFD85-5BBD-4143-9967-607927F3A59E}" type="slidenum">
              <a:rPr lang="en-US" altLang="en-US" smtClean="0">
                <a:latin typeface="Garamond" panose="02020404030301010803" pitchFamily="18" charset="0"/>
              </a:rPr>
              <a:pPr/>
              <a:t>15</a:t>
            </a:fld>
            <a:endParaRPr lang="en-US" altLang="en-US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24C4C21-D02C-4367-9C79-7BFD4E61D9F2}"/>
                  </a:ext>
                </a:extLst>
              </p:cNvPr>
              <p:cNvSpPr txBox="1"/>
              <p:nvPr/>
            </p:nvSpPr>
            <p:spPr>
              <a:xfrm>
                <a:off x="2291054" y="4762557"/>
                <a:ext cx="448713" cy="4653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24C4C21-D02C-4367-9C79-7BFD4E61D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054" y="4762557"/>
                <a:ext cx="448713" cy="4653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0A2BEF7-E419-40EE-8035-6970FC194CB9}"/>
                  </a:ext>
                </a:extLst>
              </p:cNvPr>
              <p:cNvSpPr/>
              <p:nvPr/>
            </p:nvSpPr>
            <p:spPr>
              <a:xfrm>
                <a:off x="367160" y="5464174"/>
                <a:ext cx="39262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800" dirty="0">
                    <a:latin typeface="Dante" panose="02020502050200020203" pitchFamily="18" charset="0"/>
                  </a:rPr>
                  <a:t>Top of the cliff = 0 m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0A2BEF7-E419-40EE-8035-6970FC194C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60" y="5464174"/>
                <a:ext cx="3926203" cy="523220"/>
              </a:xfrm>
              <a:prstGeom prst="rect">
                <a:avLst/>
              </a:prstGeom>
              <a:blipFill>
                <a:blip r:embed="rId4"/>
                <a:stretch>
                  <a:fillRect l="-3106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A23E480-D2C4-46A6-A61A-7EF8F9BF5781}"/>
                  </a:ext>
                </a:extLst>
              </p:cNvPr>
              <p:cNvSpPr/>
              <p:nvPr/>
            </p:nvSpPr>
            <p:spPr>
              <a:xfrm>
                <a:off x="4747537" y="2015290"/>
                <a:ext cx="3763723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A23E480-D2C4-46A6-A61A-7EF8F9BF57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537" y="2015290"/>
                <a:ext cx="3763723" cy="8989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395E909-1F4B-4B22-A8F1-15EF2945768D}"/>
                  </a:ext>
                </a:extLst>
              </p:cNvPr>
              <p:cNvSpPr/>
              <p:nvPr/>
            </p:nvSpPr>
            <p:spPr>
              <a:xfrm>
                <a:off x="4747537" y="2900177"/>
                <a:ext cx="4187621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(−9.8)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(5.78)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395E909-1F4B-4B22-A8F1-15EF294576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537" y="2900177"/>
                <a:ext cx="4187621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85DB19B-C8D0-4D23-BCAD-B0AF526C628E}"/>
                  </a:ext>
                </a:extLst>
              </p:cNvPr>
              <p:cNvSpPr txBox="1"/>
              <p:nvPr/>
            </p:nvSpPr>
            <p:spPr>
              <a:xfrm>
                <a:off x="4876800" y="3820385"/>
                <a:ext cx="2085123" cy="398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=−163.7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85DB19B-C8D0-4D23-BCAD-B0AF526C6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820385"/>
                <a:ext cx="2085123" cy="398955"/>
              </a:xfrm>
              <a:prstGeom prst="rect">
                <a:avLst/>
              </a:prstGeom>
              <a:blipFill>
                <a:blip r:embed="rId7"/>
                <a:stretch>
                  <a:fillRect l="-2924" r="-1170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044686-A073-419B-B82A-05ADA923911F}"/>
                  </a:ext>
                </a:extLst>
              </p:cNvPr>
              <p:cNvSpPr txBox="1"/>
              <p:nvPr/>
            </p:nvSpPr>
            <p:spPr>
              <a:xfrm>
                <a:off x="5035552" y="4393225"/>
                <a:ext cx="15023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=164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C044686-A073-419B-B82A-05ADA9239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552" y="4393225"/>
                <a:ext cx="1502334" cy="369332"/>
              </a:xfrm>
              <a:prstGeom prst="rect">
                <a:avLst/>
              </a:prstGeom>
              <a:blipFill>
                <a:blip r:embed="rId8"/>
                <a:stretch>
                  <a:fillRect l="-4065" r="-2033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15321A0-328F-473D-844A-CF8742014FF8}"/>
              </a:ext>
            </a:extLst>
          </p:cNvPr>
          <p:cNvCxnSpPr>
            <a:cxnSpLocks/>
          </p:cNvCxnSpPr>
          <p:nvPr/>
        </p:nvCxnSpPr>
        <p:spPr>
          <a:xfrm>
            <a:off x="7747000" y="3820385"/>
            <a:ext cx="0" cy="21670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314A1E2-C968-4A50-9DDE-DD3A88548ED8}"/>
              </a:ext>
            </a:extLst>
          </p:cNvPr>
          <p:cNvSpPr txBox="1"/>
          <p:nvPr/>
        </p:nvSpPr>
        <p:spPr>
          <a:xfrm>
            <a:off x="6582380" y="4903889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Falling in negative direction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FB50-6F0B-4337-B288-D743BA329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dirty="0"/>
              <a:t>P1H </a:t>
            </a:r>
            <a:r>
              <a:rPr lang="en-US" dirty="0" err="1"/>
              <a:t>Hw</a:t>
            </a:r>
            <a:r>
              <a:rPr lang="en-US" dirty="0"/>
              <a:t>/</a:t>
            </a:r>
            <a:r>
              <a:rPr lang="en-US" dirty="0" err="1"/>
              <a:t>Cw</a:t>
            </a:r>
            <a:r>
              <a:rPr lang="en-US" dirty="0"/>
              <a:t> Assignment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3E0F5-6CFC-4F11-AEDE-56D5C2D4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8864D-400A-49CB-B50A-491AA41399A7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4BB863-E9ED-4B62-B8F3-B5C73607D301}"/>
              </a:ext>
            </a:extLst>
          </p:cNvPr>
          <p:cNvSpPr txBox="1"/>
          <p:nvPr/>
        </p:nvSpPr>
        <p:spPr>
          <a:xfrm>
            <a:off x="685800" y="13716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Chapter 2 Questions and Problems:</a:t>
            </a:r>
          </a:p>
          <a:p>
            <a:r>
              <a:rPr lang="en-US" sz="2800" dirty="0"/>
              <a:t>2.27, 29, 30, 63, 71.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51030F6-C091-4C88-B00E-42E7302DA12E}"/>
              </a:ext>
            </a:extLst>
          </p:cNvPr>
          <p:cNvCxnSpPr>
            <a:cxnSpLocks/>
          </p:cNvCxnSpPr>
          <p:nvPr/>
        </p:nvCxnSpPr>
        <p:spPr>
          <a:xfrm flipV="1">
            <a:off x="838200" y="2209800"/>
            <a:ext cx="0" cy="609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625180C-52D5-4845-8652-56E293E5066A}"/>
              </a:ext>
            </a:extLst>
          </p:cNvPr>
          <p:cNvSpPr txBox="1"/>
          <p:nvPr/>
        </p:nvSpPr>
        <p:spPr>
          <a:xfrm>
            <a:off x="533400" y="2819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Ch-2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7D23517-083A-4DE8-B085-C5EBF912F5C9}"/>
              </a:ext>
            </a:extLst>
          </p:cNvPr>
          <p:cNvCxnSpPr/>
          <p:nvPr/>
        </p:nvCxnSpPr>
        <p:spPr>
          <a:xfrm flipH="1" flipV="1">
            <a:off x="1295400" y="2209800"/>
            <a:ext cx="609600" cy="609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CFCD5B1-F606-47E9-BCD5-EB43FF05D3EE}"/>
              </a:ext>
            </a:extLst>
          </p:cNvPr>
          <p:cNvSpPr txBox="1"/>
          <p:nvPr/>
        </p:nvSpPr>
        <p:spPr>
          <a:xfrm>
            <a:off x="1600200" y="2819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 problem is #27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10AD2B-ECA3-4CBC-9E94-8D0CF167450E}"/>
              </a:ext>
            </a:extLst>
          </p:cNvPr>
          <p:cNvSpPr txBox="1"/>
          <p:nvPr/>
        </p:nvSpPr>
        <p:spPr>
          <a:xfrm>
            <a:off x="2247900" y="3885963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Also: Vocabulary for Chapter 2 and Chapter 3.</a:t>
            </a:r>
          </a:p>
        </p:txBody>
      </p:sp>
    </p:spTree>
    <p:extLst>
      <p:ext uri="{BB962C8B-B14F-4D97-AF65-F5344CB8AC3E}">
        <p14:creationId xmlns:p14="http://schemas.microsoft.com/office/powerpoint/2010/main" val="224324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FBF6C5E-8B82-4193-9ADB-0A9497DD4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Kinematic Symbols</a:t>
            </a:r>
          </a:p>
        </p:txBody>
      </p:sp>
      <p:graphicFrame>
        <p:nvGraphicFramePr>
          <p:cNvPr id="16425" name="Group 41">
            <a:extLst>
              <a:ext uri="{FF2B5EF4-FFF2-40B4-BE49-F238E27FC236}">
                <a16:creationId xmlns:a16="http://schemas.microsoft.com/office/drawing/2014/main" id="{7C7B6ECC-2F8B-4148-8CEB-8B64DE3C20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36634"/>
              </p:ext>
            </p:extLst>
          </p:nvPr>
        </p:nvGraphicFramePr>
        <p:xfrm>
          <a:off x="457200" y="1600200"/>
          <a:ext cx="8229600" cy="378460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x, y*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Displacement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</a:t>
                      </a:r>
                      <a:r>
                        <a:rPr kumimoji="0" lang="en-US" sz="26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</a:t>
                      </a: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Initial Velocity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</a:t>
                      </a:r>
                      <a:r>
                        <a:rPr kumimoji="0" lang="en-US" sz="26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</a:t>
                      </a:r>
                      <a:r>
                        <a:rPr kumimoji="0" lang="en-US" sz="26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Final Velocity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Acceleration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g*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Acceleration due to gravity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46" name="Slide Number Placeholder 1">
            <a:extLst>
              <a:ext uri="{FF2B5EF4-FFF2-40B4-BE49-F238E27FC236}">
                <a16:creationId xmlns:a16="http://schemas.microsoft.com/office/drawing/2014/main" id="{61E65CAA-0520-4B8B-8820-9DD29F2A2A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C2C502-2151-4219-8212-CC8CCC37235E}" type="slidenum">
              <a:rPr lang="en-US" altLang="en-US" smtClean="0">
                <a:latin typeface="Garamond" panose="02020404030301010803" pitchFamily="18" charset="0"/>
              </a:rPr>
              <a:pPr/>
              <a:t>2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BEBED3-7A3B-414F-90A4-6BDE7F4B1F3B}"/>
              </a:ext>
            </a:extLst>
          </p:cNvPr>
          <p:cNvSpPr txBox="1"/>
          <p:nvPr/>
        </p:nvSpPr>
        <p:spPr>
          <a:xfrm>
            <a:off x="685800" y="562486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*</a:t>
            </a:r>
            <a:r>
              <a:rPr lang="en-US" dirty="0">
                <a:solidFill>
                  <a:srgbClr val="FF0000"/>
                </a:solidFill>
              </a:rPr>
              <a:t> Indicates a vector quantity.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01A2C-1CE9-4864-9A1A-7C5A1D7A0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416" y="277813"/>
            <a:ext cx="3352584" cy="712787"/>
          </a:xfrm>
        </p:spPr>
        <p:txBody>
          <a:bodyPr/>
          <a:lstStyle/>
          <a:p>
            <a:r>
              <a:rPr lang="en-US" dirty="0"/>
              <a:t>Some calculus: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22C9B5-1AE6-43D5-B732-542B5FA4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45C79-5D46-4BD9-8D25-A754EDCBFA8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9C2345-34EC-424C-8374-1C34EF732404}"/>
                  </a:ext>
                </a:extLst>
              </p:cNvPr>
              <p:cNvSpPr txBox="1"/>
              <p:nvPr/>
            </p:nvSpPr>
            <p:spPr>
              <a:xfrm>
                <a:off x="1371600" y="2420930"/>
                <a:ext cx="176740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l-GR" sz="3600" dirty="0">
                    <a:cs typeface="Arial" panose="020B0604020202020204" pitchFamily="34" charset="0"/>
                  </a:rPr>
                  <a:t>Δ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</a:t>
                </a:r>
                <a:r>
                  <a:rPr lang="en-US" sz="3600" dirty="0">
                    <a:cs typeface="Arial" panose="020B0604020202020204" pitchFamily="34" charset="0"/>
                  </a:rPr>
                  <a:t> = </a:t>
                </a:r>
                <a:r>
                  <a:rPr lang="el-GR" sz="3600" dirty="0">
                    <a:cs typeface="Arial" panose="020B0604020202020204" pitchFamily="34" charset="0"/>
                  </a:rPr>
                  <a:t>Δ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</a:t>
                </a:r>
                <a:endParaRPr lang="en-US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39C2345-34EC-424C-8374-1C34EF732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420930"/>
                <a:ext cx="1767407" cy="553998"/>
              </a:xfrm>
              <a:prstGeom prst="rect">
                <a:avLst/>
              </a:prstGeom>
              <a:blipFill>
                <a:blip r:embed="rId2"/>
                <a:stretch>
                  <a:fillRect l="-690" t="-25275" r="-14138" b="-49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5AC1EF0-76BC-422D-85A7-D52AA7CE67F2}"/>
                  </a:ext>
                </a:extLst>
              </p:cNvPr>
              <p:cNvSpPr txBox="1"/>
              <p:nvPr/>
            </p:nvSpPr>
            <p:spPr>
              <a:xfrm>
                <a:off x="713342" y="3056476"/>
                <a:ext cx="3083921" cy="1453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5AC1EF0-76BC-422D-85A7-D52AA7CE6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342" y="3056476"/>
                <a:ext cx="3083921" cy="14530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D19EC3-1DC8-499D-99F4-C51931B4727D}"/>
                  </a:ext>
                </a:extLst>
              </p:cNvPr>
              <p:cNvSpPr txBox="1"/>
              <p:nvPr/>
            </p:nvSpPr>
            <p:spPr>
              <a:xfrm>
                <a:off x="1538150" y="4486806"/>
                <a:ext cx="143430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3D19EC3-1DC8-499D-99F4-C51931B47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150" y="4486806"/>
                <a:ext cx="143430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E98A3A07-B194-4E62-AFBD-F78E3A6088B9}"/>
              </a:ext>
            </a:extLst>
          </p:cNvPr>
          <p:cNvGrpSpPr/>
          <p:nvPr/>
        </p:nvGrpSpPr>
        <p:grpSpPr>
          <a:xfrm>
            <a:off x="1659064" y="1016655"/>
            <a:ext cx="1882056" cy="1241848"/>
            <a:chOff x="3756744" y="967952"/>
            <a:chExt cx="1882056" cy="12418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D21C3A8C-9DCE-4F7B-9CFF-8E4082C55E57}"/>
                    </a:ext>
                  </a:extLst>
                </p:cNvPr>
                <p:cNvSpPr txBox="1"/>
                <p:nvPr/>
              </p:nvSpPr>
              <p:spPr>
                <a:xfrm>
                  <a:off x="3756744" y="967952"/>
                  <a:ext cx="1630511" cy="10407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D21C3A8C-9DCE-4F7B-9CFF-8E4082C55E5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6744" y="967952"/>
                  <a:ext cx="1630511" cy="104079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C899484-BC8F-4245-AAD2-10B25BEE7625}"/>
                </a:ext>
              </a:extLst>
            </p:cNvPr>
            <p:cNvSpPr/>
            <p:nvPr/>
          </p:nvSpPr>
          <p:spPr>
            <a:xfrm>
              <a:off x="3756744" y="967952"/>
              <a:ext cx="1882056" cy="12418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19A760A-0B9A-4F6B-8A7D-EEC7AB675C5B}"/>
              </a:ext>
            </a:extLst>
          </p:cNvPr>
          <p:cNvSpPr txBox="1"/>
          <p:nvPr/>
        </p:nvSpPr>
        <p:spPr>
          <a:xfrm>
            <a:off x="3876151" y="4509566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Rate times Time equals Distance.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D79C35-1E09-4C99-9A23-D107CEE3FAC0}"/>
              </a:ext>
            </a:extLst>
          </p:cNvPr>
          <p:cNvSpPr/>
          <p:nvPr/>
        </p:nvSpPr>
        <p:spPr>
          <a:xfrm>
            <a:off x="3872634" y="277813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The </a:t>
            </a:r>
            <a:r>
              <a:rPr lang="en-US" b="0" i="0" u="sng" strike="noStrike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average velocity</a:t>
            </a:r>
            <a:r>
              <a:rPr lang="en-US" b="0" i="0" strike="noStrike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US" b="0" i="0" u="none" strike="noStrike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of an object is its </a:t>
            </a:r>
            <a:r>
              <a:rPr lang="en-US" b="1" i="0" u="none" strike="noStrike" dirty="0">
                <a:solidFill>
                  <a:srgbClr val="111111"/>
                </a:solidFill>
                <a:effectLst/>
                <a:latin typeface="&amp;quot"/>
              </a:rPr>
              <a:t>total displacement divided by the total time taken</a:t>
            </a:r>
            <a:r>
              <a:rPr lang="en-US" b="0" i="0" u="none" strike="noStrike" dirty="0">
                <a:solidFill>
                  <a:srgbClr val="111111"/>
                </a:solidFill>
                <a:effectLst/>
                <a:latin typeface="Segoe UI" panose="020B0502040204020203" pitchFamily="34" charset="0"/>
              </a:rPr>
              <a:t>. In other words, it is the rate at which an object changes its position from one place to another. Average velocity is a Vector quantity. The SI unit is meters per second.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61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CB321AF-0143-4943-8F66-AB9578306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26465"/>
          </a:xfrm>
        </p:spPr>
        <p:txBody>
          <a:bodyPr/>
          <a:lstStyle/>
          <a:p>
            <a:pPr eaLnBrk="1" hangingPunct="1"/>
            <a:r>
              <a:rPr lang="en-US" altLang="en-US"/>
              <a:t>Kinematic #1</a:t>
            </a:r>
          </a:p>
        </p:txBody>
      </p:sp>
      <p:sp>
        <p:nvSpPr>
          <p:cNvPr id="6149" name="Slide Number Placeholder 1">
            <a:extLst>
              <a:ext uri="{FF2B5EF4-FFF2-40B4-BE49-F238E27FC236}">
                <a16:creationId xmlns:a16="http://schemas.microsoft.com/office/drawing/2014/main" id="{80C5F088-E0D7-416E-A998-CB2494F6D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EC35C4-2C5B-4F38-83FD-5F460F7004C5}" type="slidenum">
              <a:rPr lang="en-US" altLang="en-US" smtClean="0">
                <a:latin typeface="Garamond" panose="02020404030301010803" pitchFamily="18" charset="0"/>
              </a:rPr>
              <a:pPr/>
              <a:t>4</a:t>
            </a:fld>
            <a:endParaRPr lang="en-US" altLang="en-US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FC458C8-BA0D-4BB8-94C4-776892A5FE10}"/>
                  </a:ext>
                </a:extLst>
              </p:cNvPr>
              <p:cNvSpPr txBox="1"/>
              <p:nvPr/>
            </p:nvSpPr>
            <p:spPr>
              <a:xfrm>
                <a:off x="5057785" y="439546"/>
                <a:ext cx="2676567" cy="598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𝑎𝑡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FC458C8-BA0D-4BB8-94C4-776892A5F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785" y="439546"/>
                <a:ext cx="2676567" cy="5983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59DAD5-D658-4B03-A2D3-44B7142B35E6}"/>
                  </a:ext>
                </a:extLst>
              </p:cNvPr>
              <p:cNvSpPr txBox="1"/>
              <p:nvPr/>
            </p:nvSpPr>
            <p:spPr>
              <a:xfrm>
                <a:off x="5186408" y="1185036"/>
                <a:ext cx="2500236" cy="598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r>
                  <a:rPr lang="en-US" sz="36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B59DAD5-D658-4B03-A2D3-44B7142B35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408" y="1185036"/>
                <a:ext cx="2500236" cy="598369"/>
              </a:xfrm>
              <a:prstGeom prst="rect">
                <a:avLst/>
              </a:prstGeom>
              <a:blipFill>
                <a:blip r:embed="rId4"/>
                <a:stretch>
                  <a:fillRect t="-24242" b="-36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133EE5E0-E174-4CE8-A263-D472F0641AD2}"/>
              </a:ext>
            </a:extLst>
          </p:cNvPr>
          <p:cNvGrpSpPr/>
          <p:nvPr/>
        </p:nvGrpSpPr>
        <p:grpSpPr>
          <a:xfrm>
            <a:off x="457200" y="951883"/>
            <a:ext cx="3837845" cy="1477962"/>
            <a:chOff x="2286000" y="1417638"/>
            <a:chExt cx="3837845" cy="14779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A897216C-6356-4DDD-884F-E581E751FEBD}"/>
                    </a:ext>
                  </a:extLst>
                </p:cNvPr>
                <p:cNvSpPr txBox="1"/>
                <p:nvPr/>
              </p:nvSpPr>
              <p:spPr>
                <a:xfrm>
                  <a:off x="2286000" y="1600200"/>
                  <a:ext cx="3837845" cy="10407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oMath>
                    </m:oMathPara>
                  </a14:m>
                  <a:endParaRPr lang="en-US" sz="3600" dirty="0"/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A897216C-6356-4DDD-884F-E581E751FE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0" y="1600200"/>
                  <a:ext cx="3837845" cy="104079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572BF2E-7400-4872-8BDE-7B3F3BFA1D0E}"/>
                </a:ext>
              </a:extLst>
            </p:cNvPr>
            <p:cNvSpPr/>
            <p:nvPr/>
          </p:nvSpPr>
          <p:spPr>
            <a:xfrm>
              <a:off x="2286000" y="1417638"/>
              <a:ext cx="1676400" cy="147796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9C06DE-E107-4F6E-B4EC-CEF8019BFFC9}"/>
                  </a:ext>
                </a:extLst>
              </p:cNvPr>
              <p:cNvSpPr txBox="1"/>
              <p:nvPr/>
            </p:nvSpPr>
            <p:spPr>
              <a:xfrm>
                <a:off x="2397224" y="2325660"/>
                <a:ext cx="5587748" cy="14530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𝑎𝑡</m:t>
                                  </m:r>
                                </m:e>
                              </m:nary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9C06DE-E107-4F6E-B4EC-CEF8019BF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224" y="2325660"/>
                <a:ext cx="5587748" cy="14530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EA5081-CA11-4DE5-A82A-8170B2460B0B}"/>
                  </a:ext>
                </a:extLst>
              </p:cNvPr>
              <p:cNvSpPr txBox="1"/>
              <p:nvPr/>
            </p:nvSpPr>
            <p:spPr>
              <a:xfrm>
                <a:off x="3032805" y="3664161"/>
                <a:ext cx="4307205" cy="782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/>
                  <a:t> + </a:t>
                </a:r>
                <a:r>
                  <a:rPr lang="en-US" sz="3600" i="1" dirty="0"/>
                  <a:t>c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EA5081-CA11-4DE5-A82A-8170B2460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805" y="3664161"/>
                <a:ext cx="4307205" cy="782330"/>
              </a:xfrm>
              <a:prstGeom prst="rect">
                <a:avLst/>
              </a:prstGeom>
              <a:blipFill>
                <a:blip r:embed="rId7"/>
                <a:stretch>
                  <a:fillRect t="-5469" r="-5524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F41739-B92C-4BD1-9146-3E265C837E57}"/>
                  </a:ext>
                </a:extLst>
              </p:cNvPr>
              <p:cNvSpPr txBox="1"/>
              <p:nvPr/>
            </p:nvSpPr>
            <p:spPr>
              <a:xfrm>
                <a:off x="3192133" y="4538754"/>
                <a:ext cx="4578561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F41739-B92C-4BD1-9146-3E265C837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133" y="4538754"/>
                <a:ext cx="4578561" cy="10371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CD1FEFA-1D46-4909-98AD-6C064B571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27855"/>
            <a:ext cx="3276600" cy="690195"/>
          </a:xfrm>
        </p:spPr>
        <p:txBody>
          <a:bodyPr/>
          <a:lstStyle/>
          <a:p>
            <a:pPr eaLnBrk="1" hangingPunct="1"/>
            <a:r>
              <a:rPr lang="en-US" altLang="en-US" dirty="0"/>
              <a:t>Kinematic #1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7F792A3-A003-4663-9C97-62DED718069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45810"/>
            <a:ext cx="8839200" cy="17541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>
                <a:solidFill>
                  <a:srgbClr val="FF0000"/>
                </a:solidFill>
              </a:rPr>
              <a:t>Example:</a:t>
            </a:r>
            <a:r>
              <a:rPr lang="en-US" altLang="en-US" sz="2200" dirty="0"/>
              <a:t> </a:t>
            </a:r>
            <a:r>
              <a:rPr lang="en-US" altLang="en-US" sz="2800" dirty="0"/>
              <a:t>A boat moves slowly out of a marina (so as to not leave a wake) with a speed of 1.50 m/s. As soon as it passes the breakwater, leaving the marina, it throttles up and accelerates at 2.40 m/s</a:t>
            </a:r>
            <a:r>
              <a:rPr lang="en-US" altLang="en-US" sz="2800" baseline="30000" dirty="0"/>
              <a:t>2 </a:t>
            </a:r>
            <a:r>
              <a:rPr lang="en-US" altLang="en-US" sz="2800" dirty="0"/>
              <a:t>(constant).</a:t>
            </a:r>
          </a:p>
        </p:txBody>
      </p:sp>
      <p:sp>
        <p:nvSpPr>
          <p:cNvPr id="7192" name="Slide Number Placeholder 1">
            <a:extLst>
              <a:ext uri="{FF2B5EF4-FFF2-40B4-BE49-F238E27FC236}">
                <a16:creationId xmlns:a16="http://schemas.microsoft.com/office/drawing/2014/main" id="{5AAC61D0-1AF1-4CDC-9E8D-BDEA19FB40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67923D-57A2-4D03-ADB7-67F2B239B6AA}" type="slidenum">
              <a:rPr lang="en-US" altLang="en-US" smtClean="0">
                <a:latin typeface="Garamond" panose="02020404030301010803" pitchFamily="18" charset="0"/>
              </a:rPr>
              <a:pPr/>
              <a:t>5</a:t>
            </a:fld>
            <a:endParaRPr lang="en-US" altLang="en-US">
              <a:latin typeface="Garamond" panose="02020404030301010803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0B53E6-44BB-4889-9C15-14933153C0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44" t="4445" r="11508" b="43333"/>
          <a:stretch/>
        </p:blipFill>
        <p:spPr>
          <a:xfrm>
            <a:off x="457200" y="2662238"/>
            <a:ext cx="2362201" cy="3581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076D21F-E3BD-47D3-8616-9D89B4936014}"/>
              </a:ext>
            </a:extLst>
          </p:cNvPr>
          <p:cNvSpPr txBox="1"/>
          <p:nvPr/>
        </p:nvSpPr>
        <p:spPr>
          <a:xfrm>
            <a:off x="3352800" y="28194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Convert 1.50 m/s to mph.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48A1A1-7384-4D8B-A93E-B14A3D81732A}"/>
              </a:ext>
            </a:extLst>
          </p:cNvPr>
          <p:cNvSpPr txBox="1"/>
          <p:nvPr/>
        </p:nvSpPr>
        <p:spPr>
          <a:xfrm>
            <a:off x="4419600" y="356202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3.36 mi/</a:t>
            </a:r>
            <a:r>
              <a:rPr lang="en-US" sz="3200" dirty="0" err="1">
                <a:solidFill>
                  <a:srgbClr val="FF0000"/>
                </a:solidFill>
              </a:rPr>
              <a:t>hr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DAAD63-08C3-4C97-A701-4C68C6408361}"/>
              </a:ext>
            </a:extLst>
          </p:cNvPr>
          <p:cNvSpPr/>
          <p:nvPr/>
        </p:nvSpPr>
        <p:spPr>
          <a:xfrm>
            <a:off x="4419600" y="3562022"/>
            <a:ext cx="1981200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21B7E-64B8-4DD8-AECA-F850E5A3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3124200" cy="712787"/>
          </a:xfrm>
        </p:spPr>
        <p:txBody>
          <a:bodyPr/>
          <a:lstStyle/>
          <a:p>
            <a:r>
              <a:rPr lang="en-US" altLang="en-US" dirty="0"/>
              <a:t>Kinematic #1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7CF78-6EEB-492C-B7B1-A420E14EEAB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47822" y="1295400"/>
            <a:ext cx="8534400" cy="1600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dirty="0"/>
              <a:t>a) How </a:t>
            </a:r>
            <a:r>
              <a:rPr lang="en-US" altLang="en-US" sz="3200" u="sng" dirty="0"/>
              <a:t>fast</a:t>
            </a:r>
            <a:r>
              <a:rPr lang="en-US" altLang="en-US" sz="3200" dirty="0"/>
              <a:t> is the boat moving after accelerating for 5.00 seconds? (show chosen formula and work)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8A962-B1C1-4E74-8D28-FB7FB2BD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8864D-400A-49CB-B50A-491AA41399A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7" name="Group 34">
            <a:extLst>
              <a:ext uri="{FF2B5EF4-FFF2-40B4-BE49-F238E27FC236}">
                <a16:creationId xmlns:a16="http://schemas.microsoft.com/office/drawing/2014/main" id="{E0C66BFB-B45E-4E00-8878-6D56B23E9A65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38987943"/>
              </p:ext>
            </p:extLst>
          </p:nvPr>
        </p:nvGraphicFramePr>
        <p:xfrm>
          <a:off x="319973" y="3429000"/>
          <a:ext cx="4709227" cy="2574123"/>
        </p:xfrm>
        <a:graphic>
          <a:graphicData uri="http://schemas.openxmlformats.org/drawingml/2006/table">
            <a:tbl>
              <a:tblPr/>
              <a:tblGrid>
                <a:gridCol w="2355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Arial" charset="0"/>
                        </a:rPr>
                        <a:t>What do I know?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Arial" charset="0"/>
                        </a:rPr>
                        <a:t>What do I want?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i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1.50 m/s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?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= 2.40 m/s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= 5.00 s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A51F13C-2305-40AB-8C3B-1D4A22226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7290" y="4008920"/>
            <a:ext cx="17027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</a:rPr>
              <a:t>13. 5 m/s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697624-B38D-453A-B90F-7B97693D46C0}"/>
                  </a:ext>
                </a:extLst>
              </p:cNvPr>
              <p:cNvSpPr txBox="1"/>
              <p:nvPr/>
            </p:nvSpPr>
            <p:spPr>
              <a:xfrm>
                <a:off x="5579665" y="2629661"/>
                <a:ext cx="2377959" cy="531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697624-B38D-453A-B90F-7B97693D46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9665" y="2629661"/>
                <a:ext cx="2377959" cy="5318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390ACE-4D43-4A19-BB74-F72BA584693B}"/>
                  </a:ext>
                </a:extLst>
              </p:cNvPr>
              <p:cNvSpPr txBox="1"/>
              <p:nvPr/>
            </p:nvSpPr>
            <p:spPr>
              <a:xfrm>
                <a:off x="5222631" y="3316726"/>
                <a:ext cx="3733800" cy="4653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1.50 +(2.40)(5.00)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390ACE-4D43-4A19-BB74-F72BA5846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631" y="3316726"/>
                <a:ext cx="3733800" cy="465384"/>
              </a:xfrm>
              <a:prstGeom prst="rect">
                <a:avLst/>
              </a:prstGeom>
              <a:blipFill>
                <a:blip r:embed="rId3"/>
                <a:stretch>
                  <a:fillRect t="-25000" r="-3268" b="-38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2E77C6A-F169-409D-8F3E-DEAA20D1A651}"/>
                  </a:ext>
                </a:extLst>
              </p:cNvPr>
              <p:cNvSpPr txBox="1"/>
              <p:nvPr/>
            </p:nvSpPr>
            <p:spPr>
              <a:xfrm>
                <a:off x="5222631" y="3963922"/>
                <a:ext cx="796115" cy="531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2E77C6A-F169-409D-8F3E-DEAA20D1A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631" y="3963922"/>
                <a:ext cx="796115" cy="531877"/>
              </a:xfrm>
              <a:prstGeom prst="rect">
                <a:avLst/>
              </a:prstGeom>
              <a:blipFill>
                <a:blip r:embed="rId4"/>
                <a:stretch>
                  <a:fillRect b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E11F9838-3799-47C1-BA22-3382E7791780}"/>
              </a:ext>
            </a:extLst>
          </p:cNvPr>
          <p:cNvSpPr/>
          <p:nvPr/>
        </p:nvSpPr>
        <p:spPr>
          <a:xfrm>
            <a:off x="5917290" y="4008920"/>
            <a:ext cx="1702710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8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DF718CD-92F1-42D0-95E9-BF0EDAA37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Kinematic #2</a:t>
            </a:r>
          </a:p>
        </p:txBody>
      </p:sp>
      <p:sp>
        <p:nvSpPr>
          <p:cNvPr id="8196" name="Text Box 6">
            <a:extLst>
              <a:ext uri="{FF2B5EF4-FFF2-40B4-BE49-F238E27FC236}">
                <a16:creationId xmlns:a16="http://schemas.microsoft.com/office/drawing/2014/main" id="{7DAF18DD-E725-4BCF-8DF6-55108939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69963"/>
            <a:ext cx="8610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/>
              <a:t>b) How </a:t>
            </a:r>
            <a:r>
              <a:rPr lang="en-US" altLang="en-US" sz="3200" u="sng" dirty="0"/>
              <a:t>far</a:t>
            </a:r>
            <a:r>
              <a:rPr lang="en-US" altLang="en-US" sz="3200" dirty="0"/>
              <a:t> did the boat travel during that time?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887DB2-5DBF-433A-844D-53D9C99E5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150" y="4297680"/>
            <a:ext cx="16209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</a:rPr>
              <a:t>37.5 m</a:t>
            </a:r>
          </a:p>
        </p:txBody>
      </p:sp>
      <p:sp>
        <p:nvSpPr>
          <p:cNvPr id="8199" name="Slide Number Placeholder 1">
            <a:extLst>
              <a:ext uri="{FF2B5EF4-FFF2-40B4-BE49-F238E27FC236}">
                <a16:creationId xmlns:a16="http://schemas.microsoft.com/office/drawing/2014/main" id="{3175842A-032E-4274-B7BD-36F5058866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A1C328-3A01-403A-9BFF-54D07D127C18}" type="slidenum">
              <a:rPr lang="en-US" altLang="en-US" smtClean="0">
                <a:latin typeface="Garamond" panose="02020404030301010803" pitchFamily="18" charset="0"/>
              </a:rPr>
              <a:pPr/>
              <a:t>7</a:t>
            </a:fld>
            <a:endParaRPr lang="en-US" altLang="en-US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EEFB402-9F53-4423-9BB7-9094BB0F32C0}"/>
                  </a:ext>
                </a:extLst>
              </p:cNvPr>
              <p:cNvSpPr txBox="1"/>
              <p:nvPr/>
            </p:nvSpPr>
            <p:spPr>
              <a:xfrm>
                <a:off x="720852" y="1718623"/>
                <a:ext cx="4391010" cy="782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EEFB402-9F53-4423-9BB7-9094BB0F3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852" y="1718623"/>
                <a:ext cx="4391010" cy="782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D712F3-5270-4696-93E6-0357A4D9245C}"/>
                  </a:ext>
                </a:extLst>
              </p:cNvPr>
              <p:cNvSpPr txBox="1"/>
              <p:nvPr/>
            </p:nvSpPr>
            <p:spPr>
              <a:xfrm>
                <a:off x="652709" y="2787217"/>
                <a:ext cx="7762381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=0+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1.50</m:t>
                          </m:r>
                        </m:e>
                      </m:d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5.00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(2.40)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5.00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CD712F3-5270-4696-93E6-0357A4D92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709" y="2787217"/>
                <a:ext cx="7762381" cy="1037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169B9B-FB08-4AC0-ADFE-4C5B26A75EBB}"/>
                  </a:ext>
                </a:extLst>
              </p:cNvPr>
              <p:cNvSpPr txBox="1"/>
              <p:nvPr/>
            </p:nvSpPr>
            <p:spPr>
              <a:xfrm>
                <a:off x="700923" y="4267200"/>
                <a:ext cx="1145122" cy="598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5169B9B-FB08-4AC0-ADFE-4C5B26A75E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23" y="4267200"/>
                <a:ext cx="1145122" cy="5983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48B96D39-F544-4534-8BC9-9445BE7375C5}"/>
              </a:ext>
            </a:extLst>
          </p:cNvPr>
          <p:cNvSpPr/>
          <p:nvPr/>
        </p:nvSpPr>
        <p:spPr>
          <a:xfrm>
            <a:off x="1846045" y="4347616"/>
            <a:ext cx="1620957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DDEBCAB-AD21-4A5B-B528-8DC2B85F8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5486400" cy="673100"/>
          </a:xfrm>
        </p:spPr>
        <p:txBody>
          <a:bodyPr/>
          <a:lstStyle/>
          <a:p>
            <a:pPr eaLnBrk="1" hangingPunct="1"/>
            <a:r>
              <a:rPr lang="en-US" altLang="en-US" dirty="0"/>
              <a:t>Does all this make sense?</a:t>
            </a:r>
          </a:p>
        </p:txBody>
      </p:sp>
      <p:graphicFrame>
        <p:nvGraphicFramePr>
          <p:cNvPr id="9219" name="Object 22">
            <a:extLst>
              <a:ext uri="{FF2B5EF4-FFF2-40B4-BE49-F238E27FC236}">
                <a16:creationId xmlns:a16="http://schemas.microsoft.com/office/drawing/2014/main" id="{6E37E8EA-CE4C-4C90-B641-A80B389752F0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1789113" y="3646488"/>
          <a:ext cx="137318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quation" r:id="rId4" imgW="1371600" imgH="431800" progId="Equation.3">
                  <p:embed/>
                </p:oleObj>
              </mc:Choice>
              <mc:Fallback>
                <p:oleObj name="Equation" r:id="rId4" imgW="1371600" imgH="4318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3646488"/>
                        <a:ext cx="1373187" cy="4365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0" name="Object 24">
            <a:extLst>
              <a:ext uri="{FF2B5EF4-FFF2-40B4-BE49-F238E27FC236}">
                <a16:creationId xmlns:a16="http://schemas.microsoft.com/office/drawing/2014/main" id="{5F515976-E933-4A0D-92EC-21AA428D78F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19013710"/>
              </p:ext>
            </p:extLst>
          </p:nvPr>
        </p:nvGraphicFramePr>
        <p:xfrm>
          <a:off x="6321621" y="1763713"/>
          <a:ext cx="25908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6" imgW="1320227" imgH="634725" progId="Equation.3">
                  <p:embed/>
                </p:oleObj>
              </mc:Choice>
              <mc:Fallback>
                <p:oleObj name="Equation" r:id="rId6" imgW="1320227" imgH="634725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621" y="1763713"/>
                        <a:ext cx="2590800" cy="1246188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8">
            <a:extLst>
              <a:ext uri="{FF2B5EF4-FFF2-40B4-BE49-F238E27FC236}">
                <a16:creationId xmlns:a16="http://schemas.microsoft.com/office/drawing/2014/main" id="{2769EADB-B5D7-46EF-B129-C0B5CA968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58769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Text Box 9">
            <a:extLst>
              <a:ext uri="{FF2B5EF4-FFF2-40B4-BE49-F238E27FC236}">
                <a16:creationId xmlns:a16="http://schemas.microsoft.com/office/drawing/2014/main" id="{9AC7068B-09ED-450B-9E82-3E94CA4C1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95800"/>
            <a:ext cx="685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1.5 m/s</a:t>
            </a:r>
          </a:p>
        </p:txBody>
      </p:sp>
      <p:sp>
        <p:nvSpPr>
          <p:cNvPr id="24591" name="Rectangle 15">
            <a:extLst>
              <a:ext uri="{FF2B5EF4-FFF2-40B4-BE49-F238E27FC236}">
                <a16:creationId xmlns:a16="http://schemas.microsoft.com/office/drawing/2014/main" id="{B6B8D1AE-9633-428C-BF97-48F00724C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724399"/>
            <a:ext cx="5298832" cy="3421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96" name="Freeform 20">
            <a:extLst>
              <a:ext uri="{FF2B5EF4-FFF2-40B4-BE49-F238E27FC236}">
                <a16:creationId xmlns:a16="http://schemas.microsoft.com/office/drawing/2014/main" id="{EADAACFD-2429-42F0-B422-624239BB1820}"/>
              </a:ext>
            </a:extLst>
          </p:cNvPr>
          <p:cNvSpPr>
            <a:spLocks/>
          </p:cNvSpPr>
          <p:nvPr/>
        </p:nvSpPr>
        <p:spPr bwMode="auto">
          <a:xfrm>
            <a:off x="619516" y="1763713"/>
            <a:ext cx="5288916" cy="2958342"/>
          </a:xfrm>
          <a:custGeom>
            <a:avLst/>
            <a:gdLst>
              <a:gd name="T0" fmla="*/ 0 w 3312"/>
              <a:gd name="T1" fmla="*/ 2147483646 h 1776"/>
              <a:gd name="T2" fmla="*/ 2147483646 w 3312"/>
              <a:gd name="T3" fmla="*/ 2147483646 h 1776"/>
              <a:gd name="T4" fmla="*/ 2147483646 w 3312"/>
              <a:gd name="T5" fmla="*/ 0 h 1776"/>
              <a:gd name="T6" fmla="*/ 0 w 3312"/>
              <a:gd name="T7" fmla="*/ 2147483646 h 1776"/>
              <a:gd name="T8" fmla="*/ 0 60000 65536"/>
              <a:gd name="T9" fmla="*/ 0 60000 65536"/>
              <a:gd name="T10" fmla="*/ 0 60000 65536"/>
              <a:gd name="T11" fmla="*/ 0 60000 65536"/>
              <a:gd name="T12" fmla="*/ 0 w 3312"/>
              <a:gd name="T13" fmla="*/ 0 h 1776"/>
              <a:gd name="T14" fmla="*/ 3312 w 3312"/>
              <a:gd name="T15" fmla="*/ 1776 h 17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12" h="1776">
                <a:moveTo>
                  <a:pt x="0" y="1776"/>
                </a:moveTo>
                <a:lnTo>
                  <a:pt x="3312" y="1776"/>
                </a:lnTo>
                <a:lnTo>
                  <a:pt x="3312" y="0"/>
                </a:lnTo>
                <a:lnTo>
                  <a:pt x="0" y="177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7" name="Text Box 21">
            <a:extLst>
              <a:ext uri="{FF2B5EF4-FFF2-40B4-BE49-F238E27FC236}">
                <a16:creationId xmlns:a16="http://schemas.microsoft.com/office/drawing/2014/main" id="{9FA3FCEC-77E6-438F-B232-8C4CD4079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215" y="1629460"/>
            <a:ext cx="884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13.5 m/s</a:t>
            </a:r>
          </a:p>
        </p:txBody>
      </p:sp>
      <p:graphicFrame>
        <p:nvGraphicFramePr>
          <p:cNvPr id="24602" name="Object 26">
            <a:extLst>
              <a:ext uri="{FF2B5EF4-FFF2-40B4-BE49-F238E27FC236}">
                <a16:creationId xmlns:a16="http://schemas.microsoft.com/office/drawing/2014/main" id="{8D10F2AC-7CE0-4B6E-A4DE-A7CA1637C900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34485754"/>
              </p:ext>
            </p:extLst>
          </p:nvPr>
        </p:nvGraphicFramePr>
        <p:xfrm>
          <a:off x="6299348" y="4217987"/>
          <a:ext cx="25749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9" imgW="1371600" imgH="431800" progId="Equation.3">
                  <p:embed/>
                </p:oleObj>
              </mc:Choice>
              <mc:Fallback>
                <p:oleObj name="Equation" r:id="rId9" imgW="1371600" imgH="4318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348" y="4217987"/>
                        <a:ext cx="2574925" cy="8112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28">
            <a:extLst>
              <a:ext uri="{FF2B5EF4-FFF2-40B4-BE49-F238E27FC236}">
                <a16:creationId xmlns:a16="http://schemas.microsoft.com/office/drawing/2014/main" id="{EF696034-3CA8-41B6-ADE5-57EA462FB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368" y="5276605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Total displacement = 7.50 + 30 = 37.5 m = Total AREA under the line.</a:t>
            </a:r>
          </a:p>
        </p:txBody>
      </p:sp>
      <p:sp>
        <p:nvSpPr>
          <p:cNvPr id="9228" name="Slide Number Placeholder 1">
            <a:extLst>
              <a:ext uri="{FF2B5EF4-FFF2-40B4-BE49-F238E27FC236}">
                <a16:creationId xmlns:a16="http://schemas.microsoft.com/office/drawing/2014/main" id="{B03636E5-F7EB-4D22-AFBA-5555F8094D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689ED2-C558-42AF-BED0-BD297FA35C34}" type="slidenum">
              <a:rPr lang="en-US" altLang="en-US" smtClean="0">
                <a:latin typeface="Garamond" panose="02020404030301010803" pitchFamily="18" charset="0"/>
              </a:rPr>
              <a:pPr/>
              <a:t>8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70393B-C732-4292-AEA5-B87825BF5A28}"/>
              </a:ext>
            </a:extLst>
          </p:cNvPr>
          <p:cNvSpPr txBox="1"/>
          <p:nvPr/>
        </p:nvSpPr>
        <p:spPr>
          <a:xfrm rot="19955638">
            <a:off x="2461955" y="2822816"/>
            <a:ext cx="1717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Constant slope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24591" grpId="0" animBg="1"/>
      <p:bldP spid="24597" grpId="0"/>
      <p:bldP spid="9227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4466D66-B974-4939-8D88-634CD2C1C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4"/>
            <a:ext cx="8229600" cy="6985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Common Problems Students Have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F85B260-39A5-4D0E-A5F6-CD5D980ACF7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9155" y="989807"/>
            <a:ext cx="8045245" cy="98985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/>
              <a:t>I don’t know which equation to choose!</a:t>
            </a:r>
            <a:br>
              <a:rPr lang="en-US" altLang="en-US" sz="2800" b="1" dirty="0"/>
            </a:br>
            <a:r>
              <a:rPr lang="en-US" altLang="en-US" sz="2800" b="1" dirty="0"/>
              <a:t>Read the problem for the givens.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5875" name="Group 35">
                <a:extLst>
                  <a:ext uri="{FF2B5EF4-FFF2-40B4-BE49-F238E27FC236}">
                    <a16:creationId xmlns:a16="http://schemas.microsoft.com/office/drawing/2014/main" id="{832FEB5E-40EF-47DE-AA4D-2F2566AF5A77}"/>
                  </a:ext>
                </a:extLst>
              </p:cNvPr>
              <p:cNvGraphicFramePr>
                <a:graphicFrameLocks noGrp="1"/>
              </p:cNvGraphicFramePr>
              <p:nvPr>
                <p:ph sz="quarter" idx="2"/>
                <p:extLst>
                  <p:ext uri="{D42A27DB-BD31-4B8C-83A1-F6EECF244321}">
                    <p14:modId xmlns:p14="http://schemas.microsoft.com/office/powerpoint/2010/main" val="2783540638"/>
                  </p:ext>
                </p:extLst>
              </p:nvPr>
            </p:nvGraphicFramePr>
            <p:xfrm>
              <a:off x="685800" y="2286000"/>
              <a:ext cx="5867400" cy="4108499"/>
            </p:xfrm>
            <a:graphic>
              <a:graphicData uri="http://schemas.openxmlformats.org/drawingml/2006/table">
                <a:tbl>
                  <a:tblPr/>
                  <a:tblGrid>
                    <a:gridCol w="29337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337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06663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charset="0"/>
                            </a:rPr>
                            <a:t>If this variable is missing then use   </a:t>
                          </a:r>
                        </a:p>
                      </a:txBody>
                      <a:tcPr marT="45713" marB="4571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charset="0"/>
                            </a:rPr>
                            <a:t>this equation</a:t>
                          </a: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631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x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13" marB="4571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0" lang="en-US" sz="3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3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kumimoji="0" lang="en-US" sz="3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0" lang="en-US" sz="3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0" lang="en-US" sz="3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sz="3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kumimoji="0" lang="en-US" sz="3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kumimoji="0" lang="en-US" sz="3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kumimoji="0" lang="en-US" sz="36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𝑎𝑡</m:t>
                              </m:r>
                            </m:oMath>
                          </a14:m>
                          <a:endParaRPr kumimoji="0" lang="en-US" sz="3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31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v</a:t>
                          </a:r>
                          <a:r>
                            <a:rPr kumimoji="0" lang="en-US" sz="2800" b="0" i="0" u="none" strike="noStrike" cap="none" normalizeH="0" baseline="-2500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</a:t>
                          </a:r>
                          <a:endParaRPr kumimoji="0" lang="en-US" sz="2800" b="0" i="0" u="none" strike="noStrike" cap="none" normalizeH="0" baseline="-25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13" marB="4571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6313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13" marB="4571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5875" name="Group 35">
                <a:extLst>
                  <a:ext uri="{FF2B5EF4-FFF2-40B4-BE49-F238E27FC236}">
                    <a16:creationId xmlns:a16="http://schemas.microsoft.com/office/drawing/2014/main" id="{832FEB5E-40EF-47DE-AA4D-2F2566AF5A77}"/>
                  </a:ext>
                </a:extLst>
              </p:cNvPr>
              <p:cNvGraphicFramePr>
                <a:graphicFrameLocks noGrp="1"/>
              </p:cNvGraphicFramePr>
              <p:nvPr>
                <p:ph sz="quarter" idx="2"/>
                <p:extLst>
                  <p:ext uri="{D42A27DB-BD31-4B8C-83A1-F6EECF244321}">
                    <p14:modId xmlns:p14="http://schemas.microsoft.com/office/powerpoint/2010/main" val="2783540638"/>
                  </p:ext>
                </p:extLst>
              </p:nvPr>
            </p:nvGraphicFramePr>
            <p:xfrm>
              <a:off x="685800" y="2286000"/>
              <a:ext cx="5867400" cy="4108499"/>
            </p:xfrm>
            <a:graphic>
              <a:graphicData uri="http://schemas.openxmlformats.org/drawingml/2006/table">
                <a:tbl>
                  <a:tblPr/>
                  <a:tblGrid>
                    <a:gridCol w="29337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337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066637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charset="0"/>
                            </a:rPr>
                            <a:t>If this variable is missing then use   </a:t>
                          </a:r>
                        </a:p>
                      </a:txBody>
                      <a:tcPr marT="45713" marB="4571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charset="0"/>
                          </a:endParaRP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charset="0"/>
                            </a:rPr>
                            <a:t>this equation</a:t>
                          </a: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5459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32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x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13" marB="4571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2911" t="-106358" r="-1040" b="-1913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9363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v</a:t>
                          </a:r>
                          <a:r>
                            <a:rPr kumimoji="0" lang="en-US" sz="2800" b="0" i="0" u="none" strike="noStrike" cap="none" normalizeH="0" baseline="-25000" dirty="0" err="1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f</a:t>
                          </a:r>
                          <a:endParaRPr kumimoji="0" lang="en-US" sz="2800" b="0" i="0" u="none" strike="noStrike" cap="none" normalizeH="0" baseline="-250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13" marB="4571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9363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</a:t>
                          </a: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13" marB="45713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accent1"/>
                            </a:buClr>
                            <a:buSzPct val="65000"/>
                            <a:buFont typeface="Wingdings" pitchFamily="2" charset="2"/>
                            <a:buNone/>
                            <a:tabLst/>
                          </a:pPr>
                          <a:endParaRPr kumimoji="0" lang="en-US" sz="2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a:txBody>
                      <a:tcPr marT="45713" marB="45713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288" name="Slide Number Placeholder 1">
            <a:extLst>
              <a:ext uri="{FF2B5EF4-FFF2-40B4-BE49-F238E27FC236}">
                <a16:creationId xmlns:a16="http://schemas.microsoft.com/office/drawing/2014/main" id="{B987B456-9A7D-4773-B234-25BBF17B7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D54999-9DE2-43F1-BDFA-27F10202F15B}" type="slidenum">
              <a:rPr lang="en-US" altLang="en-US" smtClean="0">
                <a:latin typeface="Garamond" panose="02020404030301010803" pitchFamily="18" charset="0"/>
              </a:rPr>
              <a:pPr/>
              <a:t>9</a:t>
            </a:fld>
            <a:endParaRPr lang="en-US" altLang="en-US"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CB69F5D-615A-44A3-ADDC-D84747F6B6B2}"/>
                  </a:ext>
                </a:extLst>
              </p:cNvPr>
              <p:cNvSpPr txBox="1"/>
              <p:nvPr/>
            </p:nvSpPr>
            <p:spPr>
              <a:xfrm>
                <a:off x="3744062" y="4428654"/>
                <a:ext cx="2605842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CB69F5D-615A-44A3-ADDC-D84747F6B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062" y="4428654"/>
                <a:ext cx="2605842" cy="8066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7F753BA-91D3-4723-8631-B8344CA9358E}"/>
                  </a:ext>
                </a:extLst>
              </p:cNvPr>
              <p:cNvSpPr/>
              <p:nvPr/>
            </p:nvSpPr>
            <p:spPr>
              <a:xfrm>
                <a:off x="3724505" y="5517823"/>
                <a:ext cx="2625399" cy="594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𝑎𝑥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7F753BA-91D3-4723-8631-B8344CA935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505" y="5517823"/>
                <a:ext cx="2625399" cy="5941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TPVERSION" val="2008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HARTLABELS" val="0"/>
  <p:tag name="CORRECTPOINTVALUE" val="100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ZEROBASED" val="False"/>
  <p:tag name="POWERPOINTVERSION" val="12.0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AUTOADJUSTPARTRANGE" val="True"/>
  <p:tag name="BACKUPMAINTENANCE" val="7"/>
  <p:tag name="CUSTOMCELLBACKCOLOR4" val="-8355712"/>
  <p:tag name="REALTIMEBACKUP" val="False"/>
  <p:tag name="CHARTVALUEFORMAT" val="0%"/>
  <p:tag name="CHARTCOLORS" val="0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1094</TotalTime>
  <Words>1126</Words>
  <Application>Microsoft Office PowerPoint</Application>
  <PresentationFormat>On-screen Show (4:3)</PresentationFormat>
  <Paragraphs>182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&amp;quot</vt:lpstr>
      <vt:lpstr>Arial</vt:lpstr>
      <vt:lpstr>Calibri</vt:lpstr>
      <vt:lpstr>Cambria Math</vt:lpstr>
      <vt:lpstr>Dante</vt:lpstr>
      <vt:lpstr>Garamond</vt:lpstr>
      <vt:lpstr>Segoe UI</vt:lpstr>
      <vt:lpstr>Wingdings</vt:lpstr>
      <vt:lpstr>Edge</vt:lpstr>
      <vt:lpstr>Equation</vt:lpstr>
      <vt:lpstr>Kinematics - Analyzing motion under the condition of constant acceleration </vt:lpstr>
      <vt:lpstr>Kinematic Symbols</vt:lpstr>
      <vt:lpstr>Some calculus:</vt:lpstr>
      <vt:lpstr>Kinematic #1</vt:lpstr>
      <vt:lpstr>Kinematic #1</vt:lpstr>
      <vt:lpstr>Kinematic #1</vt:lpstr>
      <vt:lpstr>Kinematic #2</vt:lpstr>
      <vt:lpstr>Does all this make sense?</vt:lpstr>
      <vt:lpstr>Common Problems Students Have</vt:lpstr>
      <vt:lpstr>Kinematic #3</vt:lpstr>
      <vt:lpstr>Kinematics for the VERTICAL (y) Direction</vt:lpstr>
      <vt:lpstr>Example 1</vt:lpstr>
      <vt:lpstr>Example 2</vt:lpstr>
      <vt:lpstr>Example 3</vt:lpstr>
      <vt:lpstr>Example 4</vt:lpstr>
      <vt:lpstr>P1H Hw/Cw Assignment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Kinematics</dc:title>
  <dc:creator>Kenneth Bowles</dc:creator>
  <cp:lastModifiedBy>Waddell, Jack N.</cp:lastModifiedBy>
  <cp:revision>53</cp:revision>
  <dcterms:created xsi:type="dcterms:W3CDTF">2008-09-07T15:53:31Z</dcterms:created>
  <dcterms:modified xsi:type="dcterms:W3CDTF">2020-09-09T17:08:59Z</dcterms:modified>
</cp:coreProperties>
</file>